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5"/>
  </p:notesMasterIdLst>
  <p:handoutMasterIdLst>
    <p:handoutMasterId r:id="rId26"/>
  </p:handoutMasterIdLst>
  <p:sldIdLst>
    <p:sldId id="259" r:id="rId5"/>
    <p:sldId id="291" r:id="rId6"/>
    <p:sldId id="272" r:id="rId7"/>
    <p:sldId id="285" r:id="rId8"/>
    <p:sldId id="286" r:id="rId9"/>
    <p:sldId id="283" r:id="rId10"/>
    <p:sldId id="284" r:id="rId11"/>
    <p:sldId id="292" r:id="rId12"/>
    <p:sldId id="273" r:id="rId13"/>
    <p:sldId id="293" r:id="rId14"/>
    <p:sldId id="274" r:id="rId15"/>
    <p:sldId id="287" r:id="rId16"/>
    <p:sldId id="300" r:id="rId17"/>
    <p:sldId id="299" r:id="rId18"/>
    <p:sldId id="290" r:id="rId19"/>
    <p:sldId id="294" r:id="rId20"/>
    <p:sldId id="297" r:id="rId21"/>
    <p:sldId id="288" r:id="rId22"/>
    <p:sldId id="289" r:id="rId23"/>
    <p:sldId id="298" r:id="rId24"/>
  </p:sldIdLst>
  <p:sldSz cx="12188825" cy="6858000"/>
  <p:notesSz cx="6858000" cy="9144000"/>
  <p:defaultTextStyle>
    <a:defPPr rtl="0"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>
        <p:scale>
          <a:sx n="64" d="100"/>
          <a:sy n="64" d="100"/>
        </p:scale>
        <p:origin x="752" y="292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375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09BF0F9-743C-4E10-9A59-B0CC2576E5CD}" type="datetime1">
              <a:rPr lang="nb-NO" smtClean="0"/>
              <a:t>06.02.2025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3T22:33:51.9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20 1 24575,'0'0'0,"-8"7"0,-3 4-8191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nb-NO" noProof="0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1B7933EE-04E5-4D5B-B135-F861FA0F562F}" type="datetime1">
              <a:rPr lang="nb-NO" noProof="0" smtClean="0"/>
              <a:t>06.02.2025</a:t>
            </a:fld>
            <a:endParaRPr lang="nb-NO" noProof="0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b-NO" noProof="0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b-NO" noProof="0" dirty="0"/>
              <a:t>Klikk for å redigere tekststiler i malen</a:t>
            </a:r>
          </a:p>
          <a:p>
            <a:pPr lvl="1" rtl="0"/>
            <a:r>
              <a:rPr lang="nb-NO" noProof="0" dirty="0"/>
              <a:t>Andre nivå</a:t>
            </a:r>
          </a:p>
          <a:p>
            <a:pPr lvl="2" rtl="0"/>
            <a:r>
              <a:rPr lang="nb-NO" noProof="0" dirty="0"/>
              <a:t>Tredje nivå</a:t>
            </a:r>
          </a:p>
          <a:p>
            <a:pPr lvl="3" rtl="0"/>
            <a:r>
              <a:rPr lang="nb-NO" noProof="0" dirty="0"/>
              <a:t>Fjerde nivå</a:t>
            </a:r>
          </a:p>
          <a:p>
            <a:pPr lvl="4" rtl="0"/>
            <a:r>
              <a:rPr lang="nb-NO" noProof="0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nb-NO" noProof="0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CF5DB-4952-578D-24F3-673EEAA45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E6F34D60-CFD4-AC80-A4D9-3CD8E1C82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5481E8F-C236-5ADB-E81F-4DF1019B6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9565908-DF92-65AA-C7F6-80F68F125F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59027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A2802-712D-DEBF-4244-E9756F62C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D4D743A-8A13-D510-7036-C13F7671A6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08C51FC-6B37-33A8-0682-7BD98A365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5F9D7E6-8232-D1D3-98E6-F7E904DBB2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2223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A47C3-2378-85ED-ACDA-8B01F7494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2310A18-3698-629B-2CBF-BC2305587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387828E-1CA0-C3D5-5D81-A3A0FC1D0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72FE875-684B-4652-CA08-6C09B881F6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12512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C960D-76E6-118B-5FF4-2D4BB3D81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B3B9F94-9375-C613-8637-6377C1FA9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B93720F-36E8-D1A2-4974-D7B4E5D76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8405230-3CCA-CF28-BC31-D0A044696D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7900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21E33-D7C6-E1EF-B975-A0C9C7ED0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E2C6770-C08C-C204-C1E2-B18502FB7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83CD790-6345-7AC0-7E81-B00C76034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E32EFE-C647-8B4D-BDD9-4ECD79D517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14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8216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0F0FC-5C5F-E822-5B4F-AC5B1883F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6869015-0111-F4A1-AEBA-1261F6D895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D5323F2-22CC-85EC-7F12-29F9E0756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936B4BA-3E2B-FCEC-A998-C25ED14EC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15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3004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A5832-6228-C174-5009-2594E5830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754548C-57D7-43C5-07FB-BA19AB9EB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51D81B5-DB17-96A0-1B9A-E9A5B126F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7C9A46C-C49A-2BE2-E594-77F717BFE9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735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A72E-DCA8-F43B-0DF6-7065FDF33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67A4CCF-E72F-5148-0439-538BF19AE6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20A122F-8FCB-9CA3-E515-273B01498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A41FBD2-20B2-2266-2BE9-51F5A5FB4A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0452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0EA22-9EA5-2C54-514F-3B3B95283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5771D7B-F430-9987-71FB-C4A46FBEDA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7385A30-8F86-2BE1-A62E-EFC74157F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3816DA1-09C0-5D71-DE7A-1EAF86B8ED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1991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0E2C-8BC9-D982-D19A-E2E0E3E25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6DB6C08-B801-61DF-5730-77D31FAA8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43541F9-7C61-9EF5-D26C-5D037F0D26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0FF977C-A04C-0C28-7783-B7791E6A6B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1397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14996-A9EE-203F-5098-FF52FA064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3984D69-C8AB-8FE0-3321-99E3E94551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A7FE76B-1615-A51E-5F63-F67F2FB69D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360C7D-27AD-1D3A-F038-B66479EC1B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3751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5B38A-2DAD-07E5-5DDD-2D6FB93AF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730F556-86EF-7BB5-D783-276D983BC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0164279-95BF-FA2A-1D66-7A6D8E6B9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DF7746B-FA97-99AE-AA52-5DD3BFBC9F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2872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43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4BD30-A3D4-2B25-EF73-D08597D0D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F758534-7E48-4C01-42A8-32A03B618D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20AF1A4-F293-1A1D-DAEF-8DCAFB80E3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259158-8CF3-1268-A2C3-A511A98A18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3971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05006-E520-D569-297A-D02CAA32A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03A4B7F-37AC-06EC-8F3C-F8E20BDC8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CEF4425-80B5-76EA-D25F-ED7F3DD33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94ED4CD-0A9D-8020-31DD-DE96686E5E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7504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07E0-6055-D302-840A-FD1CEF1EE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D94273A-AC13-D94B-72B2-32A8F0ACE0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7F626DF-E153-1813-3726-78854F300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E80CAF6-F427-7CFB-6489-C06E615186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221E5-7225-48EB-A4EE-420E7BFCF70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72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54EDD-F9E5-5337-836E-3C69C8505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3E7CA03-064E-1EA0-FC28-4FB673C29E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E5D25EC-BAE9-83A0-21B8-DFC42D622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E5D0128-0176-5620-19C5-9EF6819015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5881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20A84-DFDA-3A17-B7C1-4DAD81DD8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D2C2869-EB30-11E5-380D-4112AE78D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8BD0405-AEC8-FC01-FDBD-3421EF624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E57F9E-5AC0-99D9-E99E-0B910D644A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15937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BC756-A628-8CCD-31EB-D049FA1FC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C8D1025-8F5D-B271-E815-3FFE34FEE2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362685D-1913-D5E6-9D6E-80A93E281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2298DE3-63FA-1354-14C7-3655DF7CF8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nb-NO" smtClean="0"/>
              <a:pPr rtl="0"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28778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rtlCol="0" anchor="b">
            <a:noAutofit/>
          </a:bodyPr>
          <a:lstStyle>
            <a:lvl1pPr rtl="0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 dirty="0"/>
              <a:t>Klikk for å redigere tittelstil i malen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8930B14-EEDF-4A60-BDBC-D3301C1F7EA2}" type="datetime1">
              <a:rPr lang="nb-NO" noProof="0" smtClean="0"/>
              <a:t>06.02.2025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 dirty="0"/>
              <a:t>Legge til en bunntekst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b-NO" noProof="0" dirty="0"/>
              <a:t>Klikk for å redigere tittelstil i malen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8201E9-D497-4F06-A57B-C4467D98E38F}" type="datetime1">
              <a:rPr lang="nb-NO" noProof="0" smtClean="0"/>
              <a:t>06.02.2025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 dirty="0"/>
              <a:t>Legge til en bunntekst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67ADBA-E7F1-49A0-AA68-0A5C54FB4EB0}" type="datetime1">
              <a:rPr lang="nb-NO" noProof="0" smtClean="0"/>
              <a:t>06.02.2025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 dirty="0"/>
              <a:t>Legge til en bunntekst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298BDB-F107-4DCB-BC52-3F07B595A125}" type="datetime1">
              <a:rPr lang="nb-NO" noProof="0" smtClean="0"/>
              <a:t>06.02.2025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 dirty="0"/>
              <a:t>Legge til en bunntekst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nb-NO" noProof="0" dirty="0"/>
              <a:t>Klikk for å redigere tittelstil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E411002-3627-4866-BFCF-27DF1C6BB119}" type="datetime1">
              <a:rPr lang="nb-NO" noProof="0" smtClean="0"/>
              <a:t>06.02.2025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nb-NO" noProof="0" dirty="0"/>
              <a:t>Legge til en bunntekst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bbel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73FD15-3055-4FE8-A5FA-962CC21E737F}" type="datetime1">
              <a:rPr lang="nb-NO" noProof="0" smtClean="0"/>
              <a:t>06.02.2025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 dirty="0"/>
              <a:t>Legge til en bunntekst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nb-NO" noProof="0" dirty="0"/>
              <a:t>Klikk for å redigere tittelstil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F269E1-81CF-4B99-BD4B-A77367677A23}" type="datetime1">
              <a:rPr lang="nb-NO" noProof="0" smtClean="0"/>
              <a:t>06.02.2025</a:t>
            </a:fld>
            <a:endParaRPr lang="nb-NO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 dirty="0"/>
              <a:t>Legge til en bunntekst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C16742-623B-47DD-AE3B-517FF94438ED}" type="datetime1">
              <a:rPr lang="nb-NO" noProof="0" smtClean="0"/>
              <a:t>06.02.2025</a:t>
            </a:fld>
            <a:endParaRPr lang="nb-NO" noProof="0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 dirty="0"/>
              <a:t>Legge til en bunntekst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6F9BFC-6A74-4F91-BF44-EAAE049A738E}" type="datetime1">
              <a:rPr lang="nb-NO" noProof="0" smtClean="0"/>
              <a:t>06.02.2025</a:t>
            </a:fld>
            <a:endParaRPr lang="nb-NO" noProof="0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 dirty="0"/>
              <a:t>Legge til en bunntekst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pPr rtl="0"/>
            <a:fld id="{7DC1BBB0-96F0-4077-A278-0F3FB5C104D3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56730F-2418-4390-B732-2804632DB94B}" type="datetime1">
              <a:rPr lang="nb-NO" noProof="0" smtClean="0"/>
              <a:t>06.02.2025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 dirty="0"/>
              <a:t>Legge til en bunntekst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nb-NO" noProof="0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616718" y="381000"/>
            <a:ext cx="3293422" cy="1371600"/>
          </a:xfrm>
        </p:spPr>
        <p:txBody>
          <a:bodyPr rtlCol="0" anchor="b">
            <a:normAutofit/>
          </a:bodyPr>
          <a:lstStyle>
            <a:lvl1pPr algn="l" rtl="0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nb-NO" noProof="0" dirty="0"/>
              <a:t>Klikk for å redigere tittelstil i malen</a:t>
            </a:r>
          </a:p>
        </p:txBody>
      </p:sp>
      <p:sp>
        <p:nvSpPr>
          <p:cNvPr id="3" name="Plassholder for bilde 2" descr="En tom plassholder for å legge til et bilde. Klikk plassholderen, og velg bildet du ønsker å legge til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406B6E-33A0-4CA8-9440-515B9F761565}" type="datetime1">
              <a:rPr lang="nb-NO" noProof="0" smtClean="0"/>
              <a:t>06.02.2025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 dirty="0"/>
              <a:t>Legge til en bunntekst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nb-NO" noProof="0" smtClean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b-NO" noProof="0" dirty="0"/>
              <a:t>Klikk for å redigere tittelstil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 noProof="0" dirty="0"/>
              <a:t>Klikk for å redigere tekststiler i malen</a:t>
            </a:r>
          </a:p>
          <a:p>
            <a:pPr lvl="1" rtl="0"/>
            <a:r>
              <a:rPr lang="nb-NO" noProof="0" dirty="0"/>
              <a:t>Andre nivå</a:t>
            </a:r>
          </a:p>
          <a:p>
            <a:pPr lvl="2" rtl="0"/>
            <a:r>
              <a:rPr lang="nb-NO" noProof="0" dirty="0"/>
              <a:t>Tredje nivå</a:t>
            </a:r>
          </a:p>
          <a:p>
            <a:pPr lvl="3" rtl="0"/>
            <a:r>
              <a:rPr lang="nb-NO" noProof="0" dirty="0"/>
              <a:t>Fjerde nivå</a:t>
            </a:r>
          </a:p>
          <a:p>
            <a:pPr lvl="4" rtl="0"/>
            <a:r>
              <a:rPr lang="nb-NO" noProof="0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59801880-2472-4034-B744-407F563E9110}" type="datetime1">
              <a:rPr lang="nb-NO" noProof="0" smtClean="0"/>
              <a:t>06.02.2025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nb-NO" noProof="0" dirty="0"/>
              <a:t>Legge til en bunntekst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arrangement@steinkjerskiklubb.no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skiforbundet.no/arrangement/2024-2025/2025steinkjer/informasjon-nsf-jaktstart/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skiforbundet.no/arrangement/2024-2025/2025steinkjer/informasjon-nsf-jaktstart/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skiforbundet.no/arrangement/2024-2025/2025steinkjer/jury/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s://www.skiforbundet.no/arrangement/2024-2025/2025steinkjer/kontaktinformasjon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hyperlink" Target="mailto:arrangement@steinkjerskiklubb.no" TargetMode="Externa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skiforbundet.no/arrangement/2024-2025/2025steinkjer/jury/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skiforbundet.no/arrangement/2024-2025/2025steinkjer/program/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9876" y="1926968"/>
            <a:ext cx="8329031" cy="1116085"/>
          </a:xfrm>
        </p:spPr>
        <p:txBody>
          <a:bodyPr rtlCol="0"/>
          <a:lstStyle/>
          <a:p>
            <a:pPr rtl="0"/>
            <a:r>
              <a:rPr lang="nb-NO" b="1" dirty="0">
                <a:latin typeface="Aptos" panose="020B0004020202020204" pitchFamily="34" charset="0"/>
              </a:rPr>
              <a:t>Lagledermøte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9876" y="3429001"/>
            <a:ext cx="7516442" cy="1800200"/>
          </a:xfrm>
        </p:spPr>
        <p:txBody>
          <a:bodyPr rtlCol="0">
            <a:normAutofit fontScale="62500" lnSpcReduction="20000"/>
          </a:bodyPr>
          <a:lstStyle/>
          <a:p>
            <a:pPr rtl="0"/>
            <a:endParaRPr lang="en-US" b="1" dirty="0">
              <a:latin typeface="Aptos" panose="020B0004020202020204" pitchFamily="34" charset="0"/>
            </a:endParaRPr>
          </a:p>
          <a:p>
            <a:pPr rtl="0"/>
            <a:r>
              <a:rPr lang="en-US" sz="4000" b="1" dirty="0">
                <a:latin typeface="Aptos" panose="020B0004020202020204" pitchFamily="34" charset="0"/>
              </a:rPr>
              <a:t>Equinor </a:t>
            </a:r>
            <a:r>
              <a:rPr lang="en-US" sz="4000" b="1" dirty="0" err="1">
                <a:latin typeface="Aptos" panose="020B0004020202020204" pitchFamily="34" charset="0"/>
              </a:rPr>
              <a:t>Norgescup</a:t>
            </a:r>
            <a:r>
              <a:rPr lang="en-US" sz="4000" b="1" dirty="0">
                <a:latin typeface="Aptos" panose="020B0004020202020204" pitchFamily="34" charset="0"/>
              </a:rPr>
              <a:t> Senior &amp; para 2025 - Steinkjer</a:t>
            </a:r>
            <a:br>
              <a:rPr lang="en-US" sz="4000" b="1" dirty="0">
                <a:latin typeface="Aptos" panose="020B0004020202020204" pitchFamily="34" charset="0"/>
              </a:rPr>
            </a:br>
            <a:br>
              <a:rPr lang="en-US" sz="4000" b="1" dirty="0">
                <a:latin typeface="Aptos" panose="020B0004020202020204" pitchFamily="34" charset="0"/>
              </a:rPr>
            </a:br>
            <a:r>
              <a:rPr lang="en-US" sz="4000" b="1" dirty="0">
                <a:latin typeface="Aptos" panose="020B0004020202020204" pitchFamily="34" charset="0"/>
              </a:rPr>
              <a:t>7. – 9. </a:t>
            </a:r>
            <a:r>
              <a:rPr lang="en-US" sz="4000" b="1" dirty="0" err="1">
                <a:latin typeface="Aptos" panose="020B0004020202020204" pitchFamily="34" charset="0"/>
              </a:rPr>
              <a:t>februar</a:t>
            </a:r>
            <a:r>
              <a:rPr lang="en-US" sz="4000" b="1" dirty="0">
                <a:latin typeface="Aptos" panose="020B0004020202020204" pitchFamily="34" charset="0"/>
              </a:rPr>
              <a:t> 2025</a:t>
            </a:r>
            <a:br>
              <a:rPr lang="en-US" sz="4000" b="1" dirty="0">
                <a:latin typeface="Aptos" panose="020B0004020202020204" pitchFamily="34" charset="0"/>
              </a:rPr>
            </a:br>
            <a:br>
              <a:rPr lang="en-US" sz="4000" b="1" dirty="0">
                <a:latin typeface="Aptos" panose="020B0004020202020204" pitchFamily="34" charset="0"/>
              </a:rPr>
            </a:br>
            <a:r>
              <a:rPr lang="en-US" sz="4000" b="1" dirty="0">
                <a:latin typeface="Aptos" panose="020B0004020202020204" pitchFamily="34" charset="0"/>
              </a:rPr>
              <a:t>Steinkjer </a:t>
            </a:r>
            <a:r>
              <a:rPr lang="en-US" sz="4000" b="1" dirty="0" err="1">
                <a:latin typeface="Aptos" panose="020B0004020202020204" pitchFamily="34" charset="0"/>
              </a:rPr>
              <a:t>Skistadion</a:t>
            </a:r>
            <a:endParaRPr lang="en-US" sz="4000" b="1" dirty="0">
              <a:latin typeface="Aptos" panose="020B0004020202020204" pitchFamily="34" charset="0"/>
            </a:endParaRPr>
          </a:p>
        </p:txBody>
      </p:sp>
      <p:pic>
        <p:nvPicPr>
          <p:cNvPr id="7" name="Picture 4" descr="Bilderesultat for norges skiforbund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86A2536-D169-4A8C-B806-CFE101E6A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16D3E74E-77C5-DAB0-70E8-A7084E9BF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533" y="4036755"/>
            <a:ext cx="2237105" cy="152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Forhåndsvisning av bilde">
            <a:extLst>
              <a:ext uri="{FF2B5EF4-FFF2-40B4-BE49-F238E27FC236}">
                <a16:creationId xmlns:a16="http://schemas.microsoft.com/office/drawing/2014/main" id="{CA41A2C4-19C1-6DF7-61BB-219000A1A8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182" y="2049632"/>
            <a:ext cx="4281805" cy="191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6DBE2316-A362-CC24-BE6D-FAA9E386D4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8" y="422966"/>
            <a:ext cx="10873208" cy="1356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E9A33A-2E36-6246-E7F5-3F84FC14E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8A873D-C410-C0C1-B923-EE22620A1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0" y="2206851"/>
            <a:ext cx="5355468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latin typeface="Aptos" panose="020B0004020202020204" pitchFamily="34" charset="0"/>
              </a:rPr>
              <a:t>Sprint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2D25DA4-06C1-6753-47D2-9041EEC4D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80" y="3384902"/>
            <a:ext cx="7516442" cy="1572714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en-US" sz="2600" b="1" dirty="0" err="1">
                <a:latin typeface="Aptos" panose="020B0004020202020204" pitchFamily="34" charset="0"/>
              </a:rPr>
              <a:t>Lengde</a:t>
            </a:r>
            <a:r>
              <a:rPr lang="en-US" sz="2600" b="1" dirty="0">
                <a:latin typeface="Aptos" panose="020B0004020202020204" pitchFamily="34" charset="0"/>
              </a:rPr>
              <a:t>: 1299 m</a:t>
            </a:r>
          </a:p>
          <a:p>
            <a:pPr rtl="0"/>
            <a:endParaRPr lang="en-US" sz="2000" b="1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Høydeforskjell</a:t>
            </a:r>
            <a:r>
              <a:rPr lang="en-US" sz="2000" dirty="0">
                <a:latin typeface="Aptos" panose="020B0004020202020204" pitchFamily="34" charset="0"/>
              </a:rPr>
              <a:t>: 30 m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Maksimal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</a:rPr>
              <a:t>stigning</a:t>
            </a:r>
            <a:r>
              <a:rPr lang="en-US" sz="2000" dirty="0">
                <a:latin typeface="Aptos" panose="020B0004020202020204" pitchFamily="34" charset="0"/>
              </a:rPr>
              <a:t>: 18 m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>
                <a:latin typeface="Aptos" panose="020B0004020202020204" pitchFamily="34" charset="0"/>
              </a:rPr>
              <a:t>Total </a:t>
            </a:r>
            <a:r>
              <a:rPr lang="en-US" sz="2000" dirty="0" err="1">
                <a:latin typeface="Aptos" panose="020B0004020202020204" pitchFamily="34" charset="0"/>
              </a:rPr>
              <a:t>stigning</a:t>
            </a:r>
            <a:r>
              <a:rPr lang="en-US" sz="2000" dirty="0">
                <a:latin typeface="Aptos" panose="020B0004020202020204" pitchFamily="34" charset="0"/>
              </a:rPr>
              <a:t>: 45 m</a:t>
            </a: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2CACB7B5-FA0E-5F5B-1B77-FF303A1D9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8F446F2-96F8-6E48-1BB6-979732532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FAB36005-024A-E20E-3AF9-9D4FC9D563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2F94BA74-AC7F-F9BB-8165-45CB0936B5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72A929D8-8413-B150-1F98-56E2FC3F71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64F31E5F-8F3A-F3D1-63D9-B75F7E04CF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755" y="5013176"/>
            <a:ext cx="4680521" cy="1679646"/>
          </a:xfrm>
          <a:prstGeom prst="rect">
            <a:avLst/>
          </a:prstGeom>
        </p:spPr>
      </p:pic>
      <p:pic>
        <p:nvPicPr>
          <p:cNvPr id="20" name="Bilde 19" descr="Et bilde som inneholder kart, Flyfoto, i luften&#10;&#10;Automatisk generert beskrivelse">
            <a:extLst>
              <a:ext uri="{FF2B5EF4-FFF2-40B4-BE49-F238E27FC236}">
                <a16:creationId xmlns:a16="http://schemas.microsoft.com/office/drawing/2014/main" id="{D4283E23-4A27-0BC7-69F7-047452D10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2" t="-1033" r="29323"/>
          <a:stretch/>
        </p:blipFill>
        <p:spPr>
          <a:xfrm>
            <a:off x="5158309" y="1431130"/>
            <a:ext cx="6723620" cy="4271562"/>
          </a:xfrm>
          <a:prstGeom prst="rect">
            <a:avLst/>
          </a:prstGeom>
        </p:spPr>
      </p:pic>
      <p:sp>
        <p:nvSpPr>
          <p:cNvPr id="4" name="Pil: ned 3">
            <a:extLst>
              <a:ext uri="{FF2B5EF4-FFF2-40B4-BE49-F238E27FC236}">
                <a16:creationId xmlns:a16="http://schemas.microsoft.com/office/drawing/2014/main" id="{029902F0-7C8E-B37D-C176-59EC07690501}"/>
              </a:ext>
            </a:extLst>
          </p:cNvPr>
          <p:cNvSpPr/>
          <p:nvPr/>
        </p:nvSpPr>
        <p:spPr>
          <a:xfrm rot="3293485">
            <a:off x="9798247" y="3935333"/>
            <a:ext cx="216024" cy="72008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dirty="0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BBA0FD3-A5BA-3034-9C28-BA72770B3568}"/>
              </a:ext>
            </a:extLst>
          </p:cNvPr>
          <p:cNvSpPr txBox="1"/>
          <p:nvPr/>
        </p:nvSpPr>
        <p:spPr>
          <a:xfrm>
            <a:off x="10262916" y="3575480"/>
            <a:ext cx="1590943" cy="553998"/>
          </a:xfrm>
          <a:prstGeom prst="rect">
            <a:avLst/>
          </a:prstGeom>
          <a:solidFill>
            <a:srgbClr val="00B0F0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Teknikksone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100" dirty="0">
                <a:solidFill>
                  <a:schemeClr val="bg1"/>
                </a:solidFill>
              </a:rPr>
              <a:t>Lørdag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5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0759BF-273B-869E-5538-1D2E822A1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C71803-ECF1-6090-0245-B93182DA8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068" y="2140190"/>
            <a:ext cx="5355468" cy="1217960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latin typeface="Aptos" panose="020B0004020202020204" pitchFamily="34" charset="0"/>
              </a:rPr>
              <a:t>Para </a:t>
            </a:r>
            <a:r>
              <a:rPr lang="nb-NO" sz="3600" b="1" dirty="0">
                <a:latin typeface="Aptos" panose="020B0004020202020204" pitchFamily="34" charset="0"/>
              </a:rPr>
              <a:t>(</a:t>
            </a:r>
            <a:r>
              <a:rPr lang="nb-NO" sz="3600" b="1" i="1" dirty="0">
                <a:latin typeface="Aptos" panose="020B0004020202020204" pitchFamily="34" charset="0"/>
              </a:rPr>
              <a:t>alternativ</a:t>
            </a:r>
            <a:r>
              <a:rPr lang="nb-NO" sz="3600" b="1" dirty="0">
                <a:latin typeface="Aptos" panose="020B0004020202020204" pitchFamily="34" charset="0"/>
              </a:rPr>
              <a:t>)</a:t>
            </a:r>
            <a:br>
              <a:rPr lang="nb-NO" sz="3600" b="1" dirty="0">
                <a:latin typeface="Aptos" panose="020B0004020202020204" pitchFamily="34" charset="0"/>
              </a:rPr>
            </a:br>
            <a:r>
              <a:rPr lang="nb-NO" sz="2800" b="1" dirty="0">
                <a:latin typeface="Aptos" panose="020B0004020202020204" pitchFamily="34" charset="0"/>
              </a:rPr>
              <a:t>Sittende</a:t>
            </a:r>
            <a:endParaRPr lang="nb-NO" sz="4800" b="1" dirty="0">
              <a:latin typeface="Aptos" panose="020B0004020202020204" pitchFamily="34" charset="0"/>
            </a:endParaRPr>
          </a:p>
        </p:txBody>
      </p:sp>
      <p:sp>
        <p:nvSpPr>
          <p:cNvPr id="17" name="Undertittel 2">
            <a:extLst>
              <a:ext uri="{FF2B5EF4-FFF2-40B4-BE49-F238E27FC236}">
                <a16:creationId xmlns:a16="http://schemas.microsoft.com/office/drawing/2014/main" id="{081DAB10-164B-D706-6424-208DA10CA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80" y="3384902"/>
            <a:ext cx="7516442" cy="1572714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en-US" sz="2600" b="1" dirty="0" err="1">
                <a:latin typeface="Aptos" panose="020B0004020202020204" pitchFamily="34" charset="0"/>
              </a:rPr>
              <a:t>Lengde</a:t>
            </a:r>
            <a:r>
              <a:rPr lang="en-US" sz="2600" b="1" dirty="0">
                <a:latin typeface="Aptos" panose="020B0004020202020204" pitchFamily="34" charset="0"/>
              </a:rPr>
              <a:t>: 902 m</a:t>
            </a:r>
          </a:p>
          <a:p>
            <a:pPr rtl="0"/>
            <a:endParaRPr lang="en-US" sz="2000" b="1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Høydeforskjell</a:t>
            </a:r>
            <a:r>
              <a:rPr lang="en-US" sz="2000" dirty="0">
                <a:latin typeface="Aptos" panose="020B0004020202020204" pitchFamily="34" charset="0"/>
              </a:rPr>
              <a:t>: 12 m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Maksimal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</a:rPr>
              <a:t>stigning</a:t>
            </a:r>
            <a:r>
              <a:rPr lang="en-US" sz="2000" dirty="0">
                <a:latin typeface="Aptos" panose="020B0004020202020204" pitchFamily="34" charset="0"/>
              </a:rPr>
              <a:t>: 5 m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>
                <a:latin typeface="Aptos" panose="020B0004020202020204" pitchFamily="34" charset="0"/>
              </a:rPr>
              <a:t>Total </a:t>
            </a:r>
            <a:r>
              <a:rPr lang="en-US" sz="2000" dirty="0" err="1">
                <a:latin typeface="Aptos" panose="020B0004020202020204" pitchFamily="34" charset="0"/>
              </a:rPr>
              <a:t>stigning</a:t>
            </a:r>
            <a:r>
              <a:rPr lang="en-US" sz="2000" dirty="0">
                <a:latin typeface="Aptos" panose="020B0004020202020204" pitchFamily="34" charset="0"/>
              </a:rPr>
              <a:t>: 14 m</a:t>
            </a: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6F681ED3-A4DF-F808-A1EF-430182EEA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00327F4-E4AC-3E70-F9EF-E2A7D2B95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266B531D-0A8B-D443-8286-CFC938DB6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5E53962B-18EF-95B1-2BA9-CB44DD2216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7D60CDFF-45D5-4C05-A2EB-BEAB974652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70BAC462-C6A4-EB04-63C7-9BAE2C6AB3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896" y="5308575"/>
            <a:ext cx="5067436" cy="1475602"/>
          </a:xfrm>
          <a:prstGeom prst="rect">
            <a:avLst/>
          </a:prstGeom>
        </p:spPr>
      </p:pic>
      <p:pic>
        <p:nvPicPr>
          <p:cNvPr id="14" name="Bilde 13" descr="Et bilde som inneholder kart, Flyfoto&#10;&#10;Automatisk generert beskrivelse">
            <a:extLst>
              <a:ext uri="{FF2B5EF4-FFF2-40B4-BE49-F238E27FC236}">
                <a16:creationId xmlns:a16="http://schemas.microsoft.com/office/drawing/2014/main" id="{A45B0482-9220-798B-9114-A5718131BB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0" t="1" r="22234" b="-5997"/>
          <a:stretch/>
        </p:blipFill>
        <p:spPr>
          <a:xfrm>
            <a:off x="4753135" y="1654341"/>
            <a:ext cx="7128793" cy="340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02DBFD-6932-29F2-6A4B-11E6DCFF7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3C38C8-8FC6-E294-38B5-89A2213D3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0" y="1501903"/>
            <a:ext cx="6120680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solidFill>
                  <a:srgbClr val="00B0F0"/>
                </a:solidFill>
                <a:latin typeface="Aptos" panose="020B0004020202020204" pitchFamily="34" charset="0"/>
              </a:rPr>
              <a:t>INFORMASJON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66ABE3-9643-6CC3-86B9-2AD129C377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80" y="2428334"/>
            <a:ext cx="10513168" cy="3808978"/>
          </a:xfrm>
        </p:spPr>
        <p:txBody>
          <a:bodyPr numCol="2" rtlCol="0">
            <a:norm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ptos" panose="020B0004020202020204" pitchFamily="34" charset="0"/>
              </a:rPr>
              <a:t>Løypekjøring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1800" dirty="0" err="1">
                <a:latin typeface="Aptos" panose="020B0004020202020204" pitchFamily="34" charset="0"/>
              </a:rPr>
              <a:t>Individuell</a:t>
            </a:r>
            <a:r>
              <a:rPr lang="en-US" sz="1800" dirty="0">
                <a:latin typeface="Aptos" panose="020B0004020202020204" pitchFamily="34" charset="0"/>
              </a:rPr>
              <a:t> 20 km </a:t>
            </a:r>
            <a:r>
              <a:rPr lang="en-US" sz="1800" dirty="0" err="1">
                <a:latin typeface="Aptos" panose="020B0004020202020204" pitchFamily="34" charset="0"/>
              </a:rPr>
              <a:t>skøyting</a:t>
            </a:r>
            <a:r>
              <a:rPr lang="en-US" sz="1800" dirty="0">
                <a:latin typeface="Aptos" panose="020B0004020202020204" pitchFamily="34" charset="0"/>
              </a:rPr>
              <a:t> – 00:00</a:t>
            </a: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ptos" panose="020B0004020202020204" pitchFamily="34" charset="0"/>
              </a:rPr>
              <a:t>Oppvarming</a:t>
            </a:r>
            <a:r>
              <a:rPr lang="en-US" sz="2000" b="1" dirty="0">
                <a:latin typeface="Aptos" panose="020B0004020202020204" pitchFamily="34" charset="0"/>
              </a:rPr>
              <a:t>/</a:t>
            </a:r>
            <a:r>
              <a:rPr lang="en-US" sz="2000" b="1" dirty="0" err="1">
                <a:latin typeface="Aptos" panose="020B0004020202020204" pitchFamily="34" charset="0"/>
              </a:rPr>
              <a:t>skitest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1800" dirty="0" err="1">
                <a:latin typeface="Aptos" panose="020B0004020202020204" pitchFamily="34" charset="0"/>
              </a:rPr>
              <a:t>Løypa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åpen</a:t>
            </a:r>
            <a:br>
              <a:rPr lang="en-US" sz="1800" dirty="0">
                <a:latin typeface="Aptos" panose="020B0004020202020204" pitchFamily="34" charset="0"/>
              </a:rPr>
            </a:br>
            <a:r>
              <a:rPr lang="en-US" sz="1800" dirty="0">
                <a:latin typeface="Aptos" panose="020B0004020202020204" pitchFamily="34" charset="0"/>
              </a:rPr>
              <a:t>Menn 09:00 – 09:45</a:t>
            </a:r>
            <a:br>
              <a:rPr lang="en-US" sz="1800" dirty="0">
                <a:latin typeface="Aptos" panose="020B0004020202020204" pitchFamily="34" charset="0"/>
              </a:rPr>
            </a:br>
            <a:r>
              <a:rPr lang="en-US" sz="1800" dirty="0" err="1">
                <a:latin typeface="Aptos" panose="020B0004020202020204" pitchFamily="34" charset="0"/>
              </a:rPr>
              <a:t>Kvinner</a:t>
            </a:r>
            <a:r>
              <a:rPr lang="en-US" sz="1800" dirty="0">
                <a:latin typeface="Aptos" panose="020B0004020202020204" pitchFamily="34" charset="0"/>
              </a:rPr>
              <a:t> 12:30 – 12:45</a:t>
            </a:r>
            <a:br>
              <a:rPr lang="en-US" sz="1800" dirty="0">
                <a:latin typeface="Aptos" panose="020B0004020202020204" pitchFamily="34" charset="0"/>
              </a:rPr>
            </a:br>
            <a:r>
              <a:rPr lang="en-US" sz="1800" dirty="0" err="1">
                <a:latin typeface="Aptos" panose="020B0004020202020204" pitchFamily="34" charset="0"/>
              </a:rPr>
              <a:t>Glidtest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etter</a:t>
            </a:r>
            <a:r>
              <a:rPr lang="en-US" sz="1800" dirty="0">
                <a:latin typeface="Aptos" panose="020B0004020202020204" pitchFamily="34" charset="0"/>
              </a:rPr>
              <a:t> 09:45 </a:t>
            </a:r>
            <a:r>
              <a:rPr lang="en-US" sz="1800" dirty="0" err="1">
                <a:latin typeface="Aptos" panose="020B0004020202020204" pitchFamily="34" charset="0"/>
              </a:rPr>
              <a:t>og</a:t>
            </a:r>
            <a:r>
              <a:rPr lang="en-US" sz="1800" dirty="0">
                <a:latin typeface="Aptos" panose="020B0004020202020204" pitchFamily="34" charset="0"/>
              </a:rPr>
              <a:t> 12:45 </a:t>
            </a:r>
            <a:r>
              <a:rPr lang="en-US" sz="1800" dirty="0"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 err="1">
                <a:latin typeface="Aptos" panose="020B0004020202020204" pitchFamily="34" charset="0"/>
                <a:sym typeface="Wingdings" panose="05000000000000000000" pitchFamily="2" charset="2"/>
              </a:rPr>
              <a:t>glidtestområdet</a:t>
            </a:r>
            <a:r>
              <a:rPr lang="en-US" sz="1800" dirty="0">
                <a:latin typeface="Aptos" panose="020B0004020202020204" pitchFamily="34" charset="0"/>
                <a:sym typeface="Wingdings" panose="05000000000000000000" pitchFamily="2" charset="2"/>
              </a:rPr>
              <a:t>.</a:t>
            </a:r>
            <a:endParaRPr lang="en-US" sz="1800" dirty="0">
              <a:latin typeface="Aptos" panose="020B0004020202020204" pitchFamily="3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ptos" panose="020B0004020202020204" pitchFamily="34" charset="0"/>
              </a:rPr>
              <a:t>Startnummer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1800" dirty="0" err="1">
                <a:latin typeface="Aptos" panose="020B0004020202020204" pitchFamily="34" charset="0"/>
              </a:rPr>
              <a:t>Telt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startområdet</a:t>
            </a:r>
            <a:br>
              <a:rPr lang="en-US" sz="1800" dirty="0">
                <a:latin typeface="Aptos" panose="020B0004020202020204" pitchFamily="34" charset="0"/>
              </a:rPr>
            </a:br>
            <a:r>
              <a:rPr lang="en-US" sz="1800" dirty="0">
                <a:latin typeface="Aptos" panose="020B0004020202020204" pitchFamily="34" charset="0"/>
              </a:rPr>
              <a:t>Ekstra </a:t>
            </a:r>
            <a:r>
              <a:rPr lang="en-US" sz="1800" dirty="0" err="1">
                <a:latin typeface="Aptos" panose="020B0004020202020204" pitchFamily="34" charset="0"/>
              </a:rPr>
              <a:t>brikke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 err="1">
                <a:latin typeface="Aptos" panose="020B0004020202020204" pitchFamily="34" charset="0"/>
              </a:rPr>
              <a:t>leveres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etter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målgang</a:t>
            </a:r>
            <a:r>
              <a:rPr lang="en-US" sz="1800" dirty="0">
                <a:latin typeface="Aptos" panose="020B0004020202020204" pitchFamily="34" charset="0"/>
              </a:rPr>
              <a:t>.</a:t>
            </a:r>
          </a:p>
          <a:p>
            <a:endParaRPr lang="en-US" sz="2000" dirty="0">
              <a:latin typeface="Aptos" panose="020B0004020202020204" pitchFamily="34" charset="0"/>
            </a:endParaRPr>
          </a:p>
          <a:p>
            <a:endParaRPr lang="en-US" sz="2000" dirty="0">
              <a:latin typeface="Aptos" panose="020B0004020202020204" pitchFamily="34" charset="0"/>
            </a:endParaRPr>
          </a:p>
          <a:p>
            <a:endParaRPr lang="en-US" sz="2000" dirty="0">
              <a:latin typeface="Aptos" panose="020B0004020202020204" pitchFamily="34" charset="0"/>
            </a:endParaRPr>
          </a:p>
          <a:p>
            <a:endParaRPr lang="en-US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ptos" panose="020B0004020202020204" pitchFamily="34" charset="0"/>
              </a:rPr>
              <a:t>Strykninger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lørdag</a:t>
            </a:r>
            <a:r>
              <a:rPr lang="en-US" sz="2000" b="1" dirty="0">
                <a:latin typeface="Aptos" panose="020B0004020202020204" pitchFamily="34" charset="0"/>
              </a:rPr>
              <a:t> &amp; </a:t>
            </a:r>
            <a:r>
              <a:rPr lang="en-US" sz="2000" b="1" dirty="0" err="1">
                <a:latin typeface="Aptos" panose="020B0004020202020204" pitchFamily="34" charset="0"/>
              </a:rPr>
              <a:t>søndag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1800" dirty="0" err="1">
                <a:latin typeface="Aptos" panose="020B0004020202020204" pitchFamily="34" charset="0"/>
              </a:rPr>
              <a:t>Meldes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før</a:t>
            </a:r>
            <a:r>
              <a:rPr lang="en-US" sz="1800" dirty="0">
                <a:latin typeface="Aptos" panose="020B0004020202020204" pitchFamily="34" charset="0"/>
              </a:rPr>
              <a:t> 16:00 </a:t>
            </a:r>
            <a:r>
              <a:rPr lang="en-US" sz="1800" dirty="0"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Aptos" panose="020B0004020202020204" pitchFamily="34" charset="0"/>
                <a:hlinkClick r:id="rId3"/>
              </a:rPr>
              <a:t>arrangement@steinkjerskiklubb.no</a:t>
            </a:r>
            <a:endParaRPr lang="en-US" sz="18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" panose="020B0004020202020204" pitchFamily="34" charset="0"/>
              </a:rPr>
              <a:t>No coaching</a:t>
            </a:r>
            <a:br>
              <a:rPr lang="en-US" sz="2000" b="1" dirty="0">
                <a:latin typeface="Aptos" panose="020B0004020202020204" pitchFamily="34" charset="0"/>
              </a:rPr>
            </a:br>
            <a:r>
              <a:rPr lang="en-US" sz="1800" dirty="0">
                <a:latin typeface="Aptos" panose="020B0004020202020204" pitchFamily="34" charset="0"/>
              </a:rPr>
              <a:t>Alle </a:t>
            </a:r>
            <a:r>
              <a:rPr lang="en-US" sz="1800" dirty="0" err="1">
                <a:latin typeface="Aptos" panose="020B0004020202020204" pitchFamily="34" charset="0"/>
              </a:rPr>
              <a:t>dager</a:t>
            </a:r>
            <a:r>
              <a:rPr lang="en-US" sz="1800" dirty="0">
                <a:latin typeface="Aptos" panose="020B0004020202020204" pitchFamily="34" charset="0"/>
              </a:rPr>
              <a:t>.</a:t>
            </a:r>
          </a:p>
          <a:p>
            <a:pPr rtl="0"/>
            <a:endParaRPr lang="en-US" sz="2000" b="1" dirty="0">
              <a:latin typeface="Aptos" panose="020B0004020202020204" pitchFamily="3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7AB28F08-CE3E-8289-CCE0-FF5BD7259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7E00A64-C238-C141-2BE2-2E2A84993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271F3B1D-780B-BA90-E3AC-797C008622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F7625766-A030-8D04-D0D8-8318D6130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EA76AC04-125B-CBD9-502D-C26E49CB89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1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4F45B1-7F1E-0D17-843C-6A3788F6B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6A7C1B-2943-453D-04EB-50107A1FE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0" y="1501903"/>
            <a:ext cx="6120680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solidFill>
                  <a:srgbClr val="00B0F0"/>
                </a:solidFill>
                <a:latin typeface="Aptos" panose="020B0004020202020204" pitchFamily="34" charset="0"/>
              </a:rPr>
              <a:t>GLIDTESTOMRÅDET</a:t>
            </a: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73BAADF1-E2A3-0A01-27D2-7B5AFC30E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F47D349-03F6-F75A-04FD-932299F7B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B1947786-F735-EF0E-8B08-730D2064A8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86403AA2-9EE9-058A-304E-322B568A7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5EC9FA26-9414-D175-BD19-FD1F827BC9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 descr="Et bilde som inneholder kart, skjermbilde&#10;&#10;Automatisk generert beskrivelse">
            <a:extLst>
              <a:ext uri="{FF2B5EF4-FFF2-40B4-BE49-F238E27FC236}">
                <a16:creationId xmlns:a16="http://schemas.microsoft.com/office/drawing/2014/main" id="{FC02C099-49AD-AF33-BF3C-DB52966189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3" t="-349" r="31066" b="16908"/>
          <a:stretch/>
        </p:blipFill>
        <p:spPr>
          <a:xfrm>
            <a:off x="2999883" y="2286064"/>
            <a:ext cx="6178248" cy="4314403"/>
          </a:xfrm>
          <a:prstGeom prst="rect">
            <a:avLst/>
          </a:prstGeom>
        </p:spPr>
      </p:pic>
      <p:cxnSp>
        <p:nvCxnSpPr>
          <p:cNvPr id="5" name="Rett pilkobling 4">
            <a:extLst>
              <a:ext uri="{FF2B5EF4-FFF2-40B4-BE49-F238E27FC236}">
                <a16:creationId xmlns:a16="http://schemas.microsoft.com/office/drawing/2014/main" id="{90A364E5-2C38-9D28-C7EA-67A30A40D9D9}"/>
              </a:ext>
            </a:extLst>
          </p:cNvPr>
          <p:cNvCxnSpPr>
            <a:cxnSpLocks/>
          </p:cNvCxnSpPr>
          <p:nvPr/>
        </p:nvCxnSpPr>
        <p:spPr>
          <a:xfrm flipV="1">
            <a:off x="5734372" y="3212976"/>
            <a:ext cx="216024" cy="432048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F68FC3B4-C2E9-EEB8-266D-902CCB085639}"/>
              </a:ext>
            </a:extLst>
          </p:cNvPr>
          <p:cNvCxnSpPr>
            <a:cxnSpLocks/>
          </p:cNvCxnSpPr>
          <p:nvPr/>
        </p:nvCxnSpPr>
        <p:spPr>
          <a:xfrm flipV="1">
            <a:off x="5950396" y="2348880"/>
            <a:ext cx="864096" cy="864096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Rett pilkobling 14">
            <a:extLst>
              <a:ext uri="{FF2B5EF4-FFF2-40B4-BE49-F238E27FC236}">
                <a16:creationId xmlns:a16="http://schemas.microsoft.com/office/drawing/2014/main" id="{722AB0FB-28AC-7E56-CBE1-5DBFA65AF80E}"/>
              </a:ext>
            </a:extLst>
          </p:cNvPr>
          <p:cNvCxnSpPr>
            <a:cxnSpLocks/>
          </p:cNvCxnSpPr>
          <p:nvPr/>
        </p:nvCxnSpPr>
        <p:spPr>
          <a:xfrm>
            <a:off x="6814492" y="2348880"/>
            <a:ext cx="432048" cy="216024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07563B83-BB94-7DEB-66F5-27B06E9AF60A}"/>
              </a:ext>
            </a:extLst>
          </p:cNvPr>
          <p:cNvSpPr/>
          <p:nvPr/>
        </p:nvSpPr>
        <p:spPr>
          <a:xfrm>
            <a:off x="7231335" y="2545205"/>
            <a:ext cx="141617" cy="19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cxnSp>
        <p:nvCxnSpPr>
          <p:cNvPr id="31" name="Rett pilkobling 30">
            <a:extLst>
              <a:ext uri="{FF2B5EF4-FFF2-40B4-BE49-F238E27FC236}">
                <a16:creationId xmlns:a16="http://schemas.microsoft.com/office/drawing/2014/main" id="{C110A8E8-FE99-3215-2531-7A6E1DCBD3D8}"/>
              </a:ext>
            </a:extLst>
          </p:cNvPr>
          <p:cNvCxnSpPr>
            <a:cxnSpLocks/>
          </p:cNvCxnSpPr>
          <p:nvPr/>
        </p:nvCxnSpPr>
        <p:spPr>
          <a:xfrm flipH="1">
            <a:off x="6840689" y="2757357"/>
            <a:ext cx="405851" cy="450872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Rett pilkobling 33">
            <a:extLst>
              <a:ext uri="{FF2B5EF4-FFF2-40B4-BE49-F238E27FC236}">
                <a16:creationId xmlns:a16="http://schemas.microsoft.com/office/drawing/2014/main" id="{EEFC7632-720D-86FD-0BA1-51A2AAB45D49}"/>
              </a:ext>
            </a:extLst>
          </p:cNvPr>
          <p:cNvCxnSpPr>
            <a:cxnSpLocks/>
          </p:cNvCxnSpPr>
          <p:nvPr/>
        </p:nvCxnSpPr>
        <p:spPr>
          <a:xfrm flipV="1">
            <a:off x="6958508" y="2651281"/>
            <a:ext cx="504056" cy="561695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4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79768-0E31-A073-EE71-329D96643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3D4561-CF7D-595F-1244-6C207CF8F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0" y="1501903"/>
            <a:ext cx="6120680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solidFill>
                  <a:srgbClr val="00B0F0"/>
                </a:solidFill>
                <a:latin typeface="Aptos" panose="020B0004020202020204" pitchFamily="34" charset="0"/>
              </a:rPr>
              <a:t>NO COACHING</a:t>
            </a: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33102A8F-9B23-FEBE-AC8A-52350C5E8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A7E8EF3-D274-649F-0759-5424034ED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FEF77053-3CD4-AD02-95F8-B5F22E4819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100D6958-E281-7FBA-F35F-9B7B9999F3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1745ACA2-2C20-D444-ED02-99609511E9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F8F84E2-3CDF-ED1A-7B1C-0B651108D1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8748" y="2286948"/>
            <a:ext cx="7891326" cy="43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4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A7B844-9669-D49F-0098-8B3F25182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B61E57-AE61-A3EC-C6BD-A22D055EE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0" y="1501903"/>
            <a:ext cx="6120680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solidFill>
                  <a:srgbClr val="00B0F0"/>
                </a:solidFill>
                <a:latin typeface="Aptos" panose="020B0004020202020204" pitchFamily="34" charset="0"/>
              </a:rPr>
              <a:t>INFORMASJON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68F15A2-E3A7-69FC-34C0-47CA89A79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80" y="2428334"/>
            <a:ext cx="9433048" cy="3520946"/>
          </a:xfrm>
        </p:spPr>
        <p:txBody>
          <a:bodyPr rtlCol="0">
            <a:norm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ptos" panose="020B0004020202020204" pitchFamily="34" charset="0"/>
              </a:rPr>
              <a:t>Fluortest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1800" dirty="0" err="1">
                <a:latin typeface="Aptos" panose="020B0004020202020204" pitchFamily="34" charset="0"/>
              </a:rPr>
              <a:t>Tilfeldig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fredag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og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søndag</a:t>
            </a:r>
            <a:r>
              <a:rPr lang="en-US" sz="1800" dirty="0">
                <a:latin typeface="Aptos" panose="020B0004020202020204" pitchFamily="34" charset="0"/>
              </a:rPr>
              <a:t>. </a:t>
            </a:r>
            <a:br>
              <a:rPr lang="en-US" sz="1800" dirty="0">
                <a:latin typeface="Aptos" panose="020B0004020202020204" pitchFamily="34" charset="0"/>
              </a:rPr>
            </a:br>
            <a:r>
              <a:rPr lang="en-US" sz="1800" dirty="0" err="1">
                <a:latin typeface="Aptos" panose="020B0004020202020204" pitchFamily="34" charset="0"/>
              </a:rPr>
              <a:t>Lørdag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tilfeldig</a:t>
            </a:r>
            <a:r>
              <a:rPr lang="en-US" sz="1800" dirty="0">
                <a:latin typeface="Aptos" panose="020B0004020202020204" pitchFamily="34" charset="0"/>
              </a:rPr>
              <a:t> prolog </a:t>
            </a:r>
            <a:r>
              <a:rPr lang="en-US" sz="1800" dirty="0" err="1">
                <a:latin typeface="Aptos" panose="020B0004020202020204" pitchFamily="34" charset="0"/>
              </a:rPr>
              <a:t>og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plasseringsheat</a:t>
            </a:r>
            <a:r>
              <a:rPr lang="en-US" sz="1800" dirty="0">
                <a:latin typeface="Aptos" panose="020B0004020202020204" pitchFamily="34" charset="0"/>
              </a:rPr>
              <a:t>. Alle </a:t>
            </a:r>
            <a:r>
              <a:rPr lang="en-US" sz="1800" dirty="0" err="1">
                <a:latin typeface="Aptos" panose="020B0004020202020204" pitchFamily="34" charset="0"/>
              </a:rPr>
              <a:t>skal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levere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etter</a:t>
            </a:r>
            <a:r>
              <a:rPr lang="en-US" sz="1800" dirty="0">
                <a:latin typeface="Aptos" panose="020B0004020202020204" pitchFamily="34" charset="0"/>
              </a:rPr>
              <a:t> heat.</a:t>
            </a:r>
            <a:br>
              <a:rPr lang="en-US" sz="1800" dirty="0">
                <a:latin typeface="Aptos" panose="020B0004020202020204" pitchFamily="34" charset="0"/>
              </a:rPr>
            </a:br>
            <a:r>
              <a:rPr lang="en-US" sz="1800" dirty="0" err="1">
                <a:latin typeface="Aptos" panose="020B0004020202020204" pitchFamily="34" charset="0"/>
              </a:rPr>
              <a:t>Utøvers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ansvar</a:t>
            </a:r>
            <a:r>
              <a:rPr lang="en-US" sz="1800" dirty="0">
                <a:latin typeface="Aptos" panose="020B0004020202020204" pitchFamily="34" charset="0"/>
              </a:rPr>
              <a:t> med </a:t>
            </a:r>
            <a:r>
              <a:rPr lang="en-US" sz="1800" dirty="0" err="1">
                <a:latin typeface="Aptos" panose="020B0004020202020204" pitchFamily="34" charset="0"/>
              </a:rPr>
              <a:t>skimerking</a:t>
            </a:r>
            <a:r>
              <a:rPr lang="en-US" sz="1800" dirty="0">
                <a:latin typeface="Aptos" panose="020B0004020202020204" pitchFamily="34" charset="0"/>
              </a:rPr>
              <a:t>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ptos" panose="020B0004020202020204" pitchFamily="34" charset="0"/>
              </a:rPr>
              <a:t>Individuell</a:t>
            </a:r>
            <a:r>
              <a:rPr lang="en-US" sz="2000" b="1" dirty="0">
                <a:latin typeface="Aptos" panose="020B0004020202020204" pitchFamily="34" charset="0"/>
              </a:rPr>
              <a:t> sprint </a:t>
            </a:r>
            <a:r>
              <a:rPr lang="en-US" sz="2000" b="1" dirty="0" err="1">
                <a:latin typeface="Aptos" panose="020B0004020202020204" pitchFamily="34" charset="0"/>
              </a:rPr>
              <a:t>klassisk</a:t>
            </a:r>
            <a:r>
              <a:rPr lang="en-US" sz="2000" b="1" dirty="0">
                <a:latin typeface="Aptos" panose="020B0004020202020204" pitchFamily="34" charset="0"/>
              </a:rPr>
              <a:t> &amp; </a:t>
            </a:r>
            <a:r>
              <a:rPr lang="en-US" sz="2000" b="1" dirty="0" err="1">
                <a:latin typeface="Aptos" panose="020B0004020202020204" pitchFamily="34" charset="0"/>
              </a:rPr>
              <a:t>individuell</a:t>
            </a:r>
            <a:r>
              <a:rPr lang="en-US" sz="2000" b="1" dirty="0">
                <a:latin typeface="Aptos" panose="020B0004020202020204" pitchFamily="34" charset="0"/>
              </a:rPr>
              <a:t> 10 km </a:t>
            </a:r>
            <a:r>
              <a:rPr lang="en-US" sz="2000" b="1" dirty="0" err="1">
                <a:latin typeface="Aptos" panose="020B0004020202020204" pitchFamily="34" charset="0"/>
              </a:rPr>
              <a:t>jaktstart</a:t>
            </a:r>
            <a:r>
              <a:rPr lang="en-US" sz="2000" b="1" dirty="0">
                <a:latin typeface="Aptos" panose="020B0004020202020204" pitchFamily="34" charset="0"/>
              </a:rPr>
              <a:t>* </a:t>
            </a:r>
            <a:r>
              <a:rPr lang="en-US" sz="2000" b="1" dirty="0" err="1">
                <a:latin typeface="Aptos" panose="020B0004020202020204" pitchFamily="34" charset="0"/>
              </a:rPr>
              <a:t>klassisk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1800" dirty="0" err="1">
                <a:latin typeface="Aptos" panose="020B0004020202020204" pitchFamily="34" charset="0"/>
              </a:rPr>
              <a:t>Klassiskspor</a:t>
            </a:r>
            <a:r>
              <a:rPr lang="en-US" sz="1800" dirty="0">
                <a:latin typeface="Aptos" panose="020B0004020202020204" pitchFamily="34" charset="0"/>
              </a:rPr>
              <a:t> // </a:t>
            </a:r>
            <a:r>
              <a:rPr lang="en-US" sz="1800" dirty="0" err="1">
                <a:latin typeface="Aptos" panose="020B0004020202020204" pitchFamily="34" charset="0"/>
              </a:rPr>
              <a:t>som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på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torsdag</a:t>
            </a:r>
            <a:r>
              <a:rPr lang="en-US" sz="1800" dirty="0">
                <a:latin typeface="Aptos" panose="020B0004020202020204" pitchFamily="34" charset="0"/>
              </a:rPr>
              <a:t>.</a:t>
            </a:r>
            <a:br>
              <a:rPr lang="en-US" sz="1800" dirty="0">
                <a:latin typeface="Aptos" panose="020B0004020202020204" pitchFamily="34" charset="0"/>
              </a:rPr>
            </a:br>
            <a:r>
              <a:rPr lang="en-US" sz="1800" dirty="0" err="1">
                <a:latin typeface="Aptos" panose="020B0004020202020204" pitchFamily="34" charset="0"/>
              </a:rPr>
              <a:t>Øvrig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informasjon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kommer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på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hjemmeside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Aptos" panose="020B0004020202020204" pitchFamily="34" charset="0"/>
              </a:rPr>
              <a:t>WhatsApp.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" panose="020B0004020202020204" pitchFamily="34" charset="0"/>
              </a:rPr>
              <a:t>Annen </a:t>
            </a:r>
            <a:r>
              <a:rPr lang="en-US" sz="2000" b="1" dirty="0" err="1">
                <a:latin typeface="Aptos" panose="020B0004020202020204" pitchFamily="34" charset="0"/>
              </a:rPr>
              <a:t>aktuell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informasjon</a:t>
            </a:r>
            <a:r>
              <a:rPr lang="en-US" sz="2000" b="1" dirty="0">
                <a:latin typeface="Aptos" panose="020B0004020202020204" pitchFamily="34" charset="0"/>
              </a:rPr>
              <a:t> om </a:t>
            </a:r>
            <a:r>
              <a:rPr lang="en-US" sz="2000" b="1" dirty="0" err="1">
                <a:latin typeface="Aptos" panose="020B0004020202020204" pitchFamily="34" charset="0"/>
              </a:rPr>
              <a:t>lørdag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og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søndag</a:t>
            </a:r>
            <a:br>
              <a:rPr lang="en-US" sz="1800" dirty="0">
                <a:latin typeface="Aptos" panose="020B0004020202020204" pitchFamily="34" charset="0"/>
              </a:rPr>
            </a:br>
            <a:r>
              <a:rPr lang="en-US" sz="1800" dirty="0" err="1">
                <a:latin typeface="Aptos" panose="020B0004020202020204" pitchFamily="34" charset="0"/>
              </a:rPr>
              <a:t>Hjemmeside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>
                <a:latin typeface="Aptos" panose="020B0004020202020204" pitchFamily="34" charset="0"/>
                <a:sym typeface="Wingdings" panose="05000000000000000000" pitchFamily="2" charset="2"/>
              </a:rPr>
              <a:t> WhatsApp.</a:t>
            </a:r>
            <a:endParaRPr lang="en-US" sz="1800" dirty="0">
              <a:latin typeface="Aptos" panose="020B0004020202020204" pitchFamily="3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50507176-0003-C28C-2557-A7E73C98F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A95344FE-705F-25C8-F32E-041A08CAE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0F527393-B16C-88E7-5AFB-CFAECA9D0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A87854C8-728B-7FE5-B4A9-A2C9373CAF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2B712BBA-20D2-EBD8-70BB-8AF4FF84C5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14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FF0487-8A52-DA77-E978-14CBA992A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7F87BF-692F-E141-14BE-FAD8D3BE0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0" y="1501903"/>
            <a:ext cx="6696744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solidFill>
                  <a:srgbClr val="00B0F0"/>
                </a:solidFill>
                <a:latin typeface="Bahnschrift" panose="020B0502040204020203" pitchFamily="34" charset="0"/>
              </a:rPr>
            </a:br>
            <a:r>
              <a:rPr lang="nb-NO" sz="4800" b="1" dirty="0">
                <a:solidFill>
                  <a:srgbClr val="00B0F0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INFORMASJON SPRINT</a:t>
            </a:r>
            <a:endParaRPr lang="nb-NO" sz="4800" b="1" dirty="0">
              <a:solidFill>
                <a:srgbClr val="00B0F0"/>
              </a:solidFill>
              <a:latin typeface="Aptos" panose="020B0004020202020204" pitchFamily="34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7297BEC-D5DE-DE68-192E-A55B9C634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80" y="2428334"/>
            <a:ext cx="7632848" cy="3520946"/>
          </a:xfrm>
        </p:spPr>
        <p:txBody>
          <a:bodyPr rtlCol="0">
            <a:normAutofit/>
          </a:bodyPr>
          <a:lstStyle/>
          <a:p>
            <a:pPr rtl="0"/>
            <a:r>
              <a:rPr lang="en-US" sz="1800" b="1" dirty="0">
                <a:latin typeface="Aptos" panose="020B0004020202020204" pitchFamily="34" charset="0"/>
              </a:rPr>
              <a:t>LØRDAG 8. </a:t>
            </a:r>
            <a:r>
              <a:rPr lang="en-US" sz="1800" b="1" dirty="0" err="1">
                <a:latin typeface="Aptos" panose="020B0004020202020204" pitchFamily="34" charset="0"/>
              </a:rPr>
              <a:t>februar</a:t>
            </a:r>
            <a:endParaRPr lang="en-US" sz="1800" b="1" dirty="0">
              <a:latin typeface="Aptos" panose="020B0004020202020204" pitchFamily="34" charset="0"/>
            </a:endParaRPr>
          </a:p>
          <a:p>
            <a:pPr rtl="0"/>
            <a:r>
              <a:rPr lang="en-US" sz="1600" b="1" dirty="0" err="1">
                <a:latin typeface="Aptos" panose="020B0004020202020204" pitchFamily="34" charset="0"/>
              </a:rPr>
              <a:t>Individuell</a:t>
            </a:r>
            <a:r>
              <a:rPr lang="en-US" sz="1600" b="1" dirty="0">
                <a:latin typeface="Aptos" panose="020B0004020202020204" pitchFamily="34" charset="0"/>
              </a:rPr>
              <a:t> sprint </a:t>
            </a:r>
            <a:r>
              <a:rPr lang="en-US" sz="1600" b="1" dirty="0" err="1">
                <a:latin typeface="Aptos" panose="020B0004020202020204" pitchFamily="34" charset="0"/>
              </a:rPr>
              <a:t>klassisk</a:t>
            </a:r>
            <a:endParaRPr lang="en-US" sz="1600" b="1" dirty="0">
              <a:latin typeface="Aptos" panose="020B0004020202020204" pitchFamily="34" charset="0"/>
            </a:endParaRPr>
          </a:p>
          <a:p>
            <a:pPr rtl="0"/>
            <a:endParaRPr lang="en-US" sz="1800" dirty="0">
              <a:latin typeface="Aptos" panose="020B00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ptos" panose="020B0004020202020204" pitchFamily="34" charset="0"/>
              </a:rPr>
              <a:t>Tidsskjema</a:t>
            </a:r>
            <a:endParaRPr lang="en-US" sz="1400" dirty="0">
              <a:latin typeface="Aptos" panose="020B00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n-US" sz="1400" dirty="0">
              <a:latin typeface="Aptos" panose="020B00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ptos" panose="020B0004020202020204" pitchFamily="34" charset="0"/>
              </a:rPr>
              <a:t>Nytt</a:t>
            </a:r>
            <a:r>
              <a:rPr lang="en-US" sz="1400" dirty="0">
                <a:latin typeface="Aptos" panose="020B0004020202020204" pitchFamily="34" charset="0"/>
              </a:rPr>
              <a:t> </a:t>
            </a:r>
            <a:r>
              <a:rPr lang="en-US" sz="1400" dirty="0" err="1">
                <a:latin typeface="Aptos" panose="020B0004020202020204" pitchFamily="34" charset="0"/>
              </a:rPr>
              <a:t>sprintformat</a:t>
            </a:r>
            <a:r>
              <a:rPr lang="en-US" sz="1400" dirty="0">
                <a:latin typeface="Aptos" panose="020B0004020202020204" pitchFamily="34" charset="0"/>
              </a:rPr>
              <a:t> testes </a:t>
            </a:r>
            <a:r>
              <a:rPr lang="en-US" sz="1400" dirty="0" err="1">
                <a:latin typeface="Aptos" panose="020B0004020202020204" pitchFamily="34" charset="0"/>
              </a:rPr>
              <a:t>hvor</a:t>
            </a:r>
            <a:r>
              <a:rPr lang="en-US" sz="1400" dirty="0">
                <a:latin typeface="Aptos" panose="020B0004020202020204" pitchFamily="34" charset="0"/>
              </a:rPr>
              <a:t> </a:t>
            </a:r>
            <a:r>
              <a:rPr lang="en-US" sz="1400" dirty="0" err="1">
                <a:latin typeface="Aptos" panose="020B0004020202020204" pitchFamily="34" charset="0"/>
              </a:rPr>
              <a:t>løpere</a:t>
            </a:r>
            <a:r>
              <a:rPr lang="en-US" sz="1400" dirty="0">
                <a:latin typeface="Aptos" panose="020B0004020202020204" pitchFamily="34" charset="0"/>
              </a:rPr>
              <a:t> </a:t>
            </a:r>
            <a:r>
              <a:rPr lang="en-US" sz="1400" dirty="0" err="1">
                <a:latin typeface="Aptos" panose="020B0004020202020204" pitchFamily="34" charset="0"/>
              </a:rPr>
              <a:t>som</a:t>
            </a:r>
            <a:r>
              <a:rPr lang="en-US" sz="1400" dirty="0">
                <a:latin typeface="Aptos" panose="020B0004020202020204" pitchFamily="34" charset="0"/>
              </a:rPr>
              <a:t> </a:t>
            </a:r>
            <a:r>
              <a:rPr lang="en-US" sz="1400" dirty="0" err="1">
                <a:latin typeface="Aptos" panose="020B0004020202020204" pitchFamily="34" charset="0"/>
              </a:rPr>
              <a:t>blir</a:t>
            </a:r>
            <a:r>
              <a:rPr lang="en-US" sz="1400" dirty="0">
                <a:latin typeface="Aptos" panose="020B0004020202020204" pitchFamily="34" charset="0"/>
              </a:rPr>
              <a:t> nr. 31-50 </a:t>
            </a:r>
            <a:r>
              <a:rPr lang="en-US" sz="1400" dirty="0" err="1">
                <a:latin typeface="Aptos" panose="020B0004020202020204" pitchFamily="34" charset="0"/>
              </a:rPr>
              <a:t>i</a:t>
            </a:r>
            <a:r>
              <a:rPr lang="en-US" sz="1400" dirty="0">
                <a:latin typeface="Aptos" panose="020B0004020202020204" pitchFamily="34" charset="0"/>
              </a:rPr>
              <a:t> prolog, </a:t>
            </a:r>
            <a:r>
              <a:rPr lang="en-US" sz="1400" dirty="0" err="1">
                <a:latin typeface="Aptos" panose="020B0004020202020204" pitchFamily="34" charset="0"/>
              </a:rPr>
              <a:t>går</a:t>
            </a:r>
            <a:r>
              <a:rPr lang="en-US" sz="1400" dirty="0">
                <a:latin typeface="Aptos" panose="020B0004020202020204" pitchFamily="34" charset="0"/>
              </a:rPr>
              <a:t> </a:t>
            </a:r>
            <a:r>
              <a:rPr lang="en-US" sz="1400" dirty="0" err="1">
                <a:latin typeface="Aptos" panose="020B0004020202020204" pitchFamily="34" charset="0"/>
              </a:rPr>
              <a:t>plasseringsheat</a:t>
            </a:r>
            <a:r>
              <a:rPr lang="en-US" sz="1400" dirty="0">
                <a:latin typeface="Aptos" panose="020B0004020202020204" pitchFamily="34" charset="0"/>
              </a:rPr>
              <a:t>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n-US" sz="1400" dirty="0">
              <a:latin typeface="Aptos" panose="020B00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</a:rPr>
              <a:t>Heat:</a:t>
            </a:r>
            <a:br>
              <a:rPr lang="en-US" sz="1400" dirty="0">
                <a:latin typeface="Aptos" panose="020B0004020202020204" pitchFamily="34" charset="0"/>
              </a:rPr>
            </a:br>
            <a:r>
              <a:rPr lang="en-US" sz="1400" dirty="0">
                <a:latin typeface="Aptos" panose="020B0004020202020204" pitchFamily="34" charset="0"/>
              </a:rPr>
              <a:t>43-50 // 37-42 // 31-36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en-US" sz="1400" dirty="0">
              <a:latin typeface="Aptos" panose="020B00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</a:rPr>
              <a:t>Ut over </a:t>
            </a:r>
            <a:r>
              <a:rPr lang="en-US" sz="1400" dirty="0" err="1">
                <a:latin typeface="Aptos" panose="020B0004020202020204" pitchFamily="34" charset="0"/>
              </a:rPr>
              <a:t>dette</a:t>
            </a:r>
            <a:r>
              <a:rPr lang="en-US" sz="1400" dirty="0">
                <a:latin typeface="Aptos" panose="020B0004020202020204" pitchFamily="34" charset="0"/>
              </a:rPr>
              <a:t> </a:t>
            </a:r>
            <a:r>
              <a:rPr lang="en-US" sz="1400" dirty="0" err="1">
                <a:latin typeface="Aptos" panose="020B0004020202020204" pitchFamily="34" charset="0"/>
              </a:rPr>
              <a:t>går</a:t>
            </a:r>
            <a:r>
              <a:rPr lang="en-US" sz="1400" dirty="0">
                <a:latin typeface="Aptos" panose="020B0004020202020204" pitchFamily="34" charset="0"/>
              </a:rPr>
              <a:t> </a:t>
            </a:r>
            <a:r>
              <a:rPr lang="en-US" sz="1400" dirty="0" err="1">
                <a:latin typeface="Aptos" panose="020B0004020202020204" pitchFamily="34" charset="0"/>
              </a:rPr>
              <a:t>sprinten</a:t>
            </a:r>
            <a:r>
              <a:rPr lang="en-US" sz="1400" dirty="0">
                <a:latin typeface="Aptos" panose="020B0004020202020204" pitchFamily="34" charset="0"/>
              </a:rPr>
              <a:t> </a:t>
            </a:r>
            <a:r>
              <a:rPr lang="en-US" sz="1400" dirty="0" err="1">
                <a:latin typeface="Aptos" panose="020B0004020202020204" pitchFamily="34" charset="0"/>
              </a:rPr>
              <a:t>som</a:t>
            </a:r>
            <a:r>
              <a:rPr lang="en-US" sz="1400" dirty="0">
                <a:latin typeface="Aptos" panose="020B0004020202020204" pitchFamily="34" charset="0"/>
              </a:rPr>
              <a:t> </a:t>
            </a:r>
            <a:r>
              <a:rPr lang="en-US" sz="1400" dirty="0" err="1">
                <a:latin typeface="Aptos" panose="020B0004020202020204" pitchFamily="34" charset="0"/>
              </a:rPr>
              <a:t>normalt</a:t>
            </a:r>
            <a:r>
              <a:rPr lang="en-US" sz="1400" dirty="0">
                <a:latin typeface="Aptos" panose="020B0004020202020204" pitchFamily="34" charset="0"/>
              </a:rPr>
              <a:t> med sine heat, </a:t>
            </a:r>
            <a:r>
              <a:rPr lang="en-US" sz="1400" dirty="0" err="1">
                <a:latin typeface="Aptos" panose="020B0004020202020204" pitchFamily="34" charset="0"/>
              </a:rPr>
              <a:t>etter</a:t>
            </a:r>
            <a:r>
              <a:rPr lang="en-US" sz="1400" dirty="0">
                <a:latin typeface="Aptos" panose="020B0004020202020204" pitchFamily="34" charset="0"/>
              </a:rPr>
              <a:t> at </a:t>
            </a:r>
            <a:r>
              <a:rPr lang="en-US" sz="1400" dirty="0" err="1">
                <a:latin typeface="Aptos" panose="020B0004020202020204" pitchFamily="34" charset="0"/>
              </a:rPr>
              <a:t>plasseringsheatene</a:t>
            </a:r>
            <a:r>
              <a:rPr lang="en-US" sz="1400" dirty="0">
                <a:latin typeface="Aptos" panose="020B0004020202020204" pitchFamily="34" charset="0"/>
              </a:rPr>
              <a:t> er </a:t>
            </a:r>
            <a:r>
              <a:rPr lang="en-US" sz="1400" dirty="0" err="1">
                <a:latin typeface="Aptos" panose="020B0004020202020204" pitchFamily="34" charset="0"/>
              </a:rPr>
              <a:t>gjennomført</a:t>
            </a:r>
            <a:r>
              <a:rPr lang="en-US" sz="1400" dirty="0">
                <a:latin typeface="Aptos" panose="020B0004020202020204" pitchFamily="34" charset="0"/>
              </a:rPr>
              <a:t>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en-US" sz="1400" dirty="0">
              <a:latin typeface="Aptos" panose="020B00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ptos" panose="020B0004020202020204" pitchFamily="34" charset="0"/>
              </a:rPr>
              <a:t>Bonussekunder</a:t>
            </a:r>
            <a:r>
              <a:rPr lang="en-US" sz="1400" dirty="0">
                <a:latin typeface="Aptos" panose="020B0004020202020204" pitchFamily="34" charset="0"/>
              </a:rPr>
              <a:t> </a:t>
            </a:r>
            <a:r>
              <a:rPr lang="en-US" sz="1400" dirty="0" err="1">
                <a:latin typeface="Aptos" panose="020B0004020202020204" pitchFamily="34" charset="0"/>
              </a:rPr>
              <a:t>til</a:t>
            </a:r>
            <a:r>
              <a:rPr lang="en-US" sz="1400" dirty="0">
                <a:latin typeface="Aptos" panose="020B0004020202020204" pitchFamily="34" charset="0"/>
              </a:rPr>
              <a:t> </a:t>
            </a:r>
            <a:r>
              <a:rPr lang="en-US" sz="1400" dirty="0" err="1">
                <a:latin typeface="Aptos" panose="020B0004020202020204" pitchFamily="34" charset="0"/>
              </a:rPr>
              <a:t>jaktstart</a:t>
            </a:r>
            <a:r>
              <a:rPr lang="en-US" sz="1400" dirty="0">
                <a:latin typeface="Aptos" panose="020B0004020202020204" pitchFamily="34" charset="0"/>
              </a:rPr>
              <a:t>* </a:t>
            </a:r>
            <a:r>
              <a:rPr lang="en-US" sz="1400" dirty="0" err="1">
                <a:latin typeface="Aptos" panose="020B0004020202020204" pitchFamily="34" charset="0"/>
              </a:rPr>
              <a:t>søndag</a:t>
            </a:r>
            <a:r>
              <a:rPr lang="en-US" sz="1400" dirty="0">
                <a:latin typeface="Aptos" panose="020B0004020202020204" pitchFamily="34" charset="0"/>
              </a:rPr>
              <a:t>.</a:t>
            </a: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1013BEE8-0F8A-CB64-E70D-3CA3BD474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C58AB1D0-F432-4658-369C-704CE4F10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CABD79AE-93D3-3AFB-F9CA-5185E5CFCB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C463BD01-9BC0-D121-0431-16DD9CA0F3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EE3F74A1-3431-1902-45A9-D8DE78035F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D78DB88-8992-EE94-8598-46266BBB430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228" t="56" r="1546" b="1252"/>
          <a:stretch/>
        </p:blipFill>
        <p:spPr>
          <a:xfrm>
            <a:off x="8182644" y="1501903"/>
            <a:ext cx="3330370" cy="504298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2502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2F89C2-2835-413F-5631-21C181F4E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9306CF-B835-8842-A730-65E925083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0" y="1501903"/>
            <a:ext cx="7920880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solidFill>
                  <a:srgbClr val="00B0F0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INFORMASJON JAKTSTART*</a:t>
            </a:r>
            <a:endParaRPr lang="nb-NO" sz="4800" b="1" dirty="0">
              <a:solidFill>
                <a:srgbClr val="00B0F0"/>
              </a:solidFill>
              <a:latin typeface="Aptos" panose="020B0004020202020204" pitchFamily="34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453E9D0-84A1-9C28-FC4F-9950E233C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80" y="2428334"/>
            <a:ext cx="9433048" cy="3520946"/>
          </a:xfrm>
        </p:spPr>
        <p:txBody>
          <a:bodyPr rtlCol="0">
            <a:normAutofit/>
          </a:bodyPr>
          <a:lstStyle/>
          <a:p>
            <a:pPr rtl="0"/>
            <a:r>
              <a:rPr lang="nb-NO" sz="1800" b="1" dirty="0">
                <a:latin typeface="Aptos" panose="020B0004020202020204" pitchFamily="34" charset="0"/>
              </a:rPr>
              <a:t>SØNDAG 9. februar</a:t>
            </a:r>
            <a:br>
              <a:rPr lang="nb-NO" sz="1600" b="1" dirty="0">
                <a:latin typeface="Aptos" panose="020B0004020202020204" pitchFamily="34" charset="0"/>
              </a:rPr>
            </a:br>
            <a:r>
              <a:rPr lang="nb-NO" sz="1600" b="1" dirty="0">
                <a:latin typeface="Aptos" panose="020B0004020202020204" pitchFamily="34" charset="0"/>
              </a:rPr>
              <a:t>Individuell 10 km jaktstart klassisk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nb-NO" sz="2000" dirty="0">
              <a:latin typeface="Aptos" panose="020B0004020202020204" pitchFamily="3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nb-NO" sz="1400" dirty="0">
                <a:latin typeface="Aptos" panose="020B0004020202020204" pitchFamily="34" charset="0"/>
              </a:rPr>
              <a:t>Jaktstart etter resultat sprint lørdag. Grunnlagt for startliste jaktstart settes opp etter resultat i prolog + bonuspoeng for totalresultat i sprint. Løpere som ikke deltok i sprinten kan likevel delta på jaktstarten, men starter da i fellesstarten.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nb-NO" sz="1400" dirty="0">
              <a:latin typeface="Aptos" panose="020B0004020202020204" pitchFamily="3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nb-NO" sz="1400" dirty="0">
                <a:latin typeface="Aptos" panose="020B0004020202020204" pitchFamily="34" charset="0"/>
              </a:rPr>
              <a:t>Følgende bonussekunder benyttes: </a:t>
            </a:r>
            <a:endParaRPr lang="en-US" sz="14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F7998001-E885-75B5-1A89-8ED324588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0B724F0-8F36-8D5A-0D28-233578A06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13788381-DC73-D0B2-B251-9F6AC605B2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C0C71661-00CD-B1D1-4949-527D5843D8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A942BA8C-FD21-E896-C9D0-38A350460E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Et bilde som inneholder tekst, Font, skjermbilde, sort og hvit&#10;&#10;Automatisk generert beskrivelse">
            <a:extLst>
              <a:ext uri="{FF2B5EF4-FFF2-40B4-BE49-F238E27FC236}">
                <a16:creationId xmlns:a16="http://schemas.microsoft.com/office/drawing/2014/main" id="{3429B685-253B-6253-BDCB-371537090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4302174"/>
            <a:ext cx="576262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58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E678B-3E0B-9A84-10A6-3F457B6CA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69AE1F-F24A-D949-6E1B-0F18878C4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0" y="1501903"/>
            <a:ext cx="6120680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solidFill>
                  <a:srgbClr val="00B0F0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INFORMASJON - TD</a:t>
            </a:r>
            <a:endParaRPr lang="nb-NO" sz="4800" b="1" dirty="0">
              <a:solidFill>
                <a:srgbClr val="00B0F0"/>
              </a:solidFill>
              <a:latin typeface="Aptos" panose="020B0004020202020204" pitchFamily="34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1081EA1-2485-6FA7-FA22-6FE354940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80" y="2428334"/>
            <a:ext cx="9433048" cy="3520946"/>
          </a:xfrm>
        </p:spPr>
        <p:txBody>
          <a:bodyPr rtlCol="0">
            <a:normAutofit/>
          </a:bodyPr>
          <a:lstStyle/>
          <a:p>
            <a:pPr rtl="0"/>
            <a:r>
              <a:rPr lang="en-US" sz="2000" b="1" dirty="0">
                <a:latin typeface="Aptos" panose="020B0004020202020204" pitchFamily="34" charset="0"/>
              </a:rPr>
              <a:t>343.6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1800" dirty="0">
                <a:latin typeface="Aptos" panose="020B0004020202020204" pitchFamily="34" charset="0"/>
              </a:rPr>
              <a:t>Competitors must follow the marked course in correct sequence from start to finish and must pass all control points.</a:t>
            </a: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b="1" dirty="0">
                <a:latin typeface="Aptos" panose="020B0004020202020204" pitchFamily="34" charset="0"/>
              </a:rPr>
              <a:t>343.10.1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1800" dirty="0">
                <a:latin typeface="Aptos" panose="020B0004020202020204" pitchFamily="34" charset="0"/>
              </a:rPr>
              <a:t>Competitors who are being passed must give way on first demand.</a:t>
            </a: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1800" dirty="0">
              <a:latin typeface="Aptos" panose="020B0004020202020204" pitchFamily="34" charset="0"/>
            </a:endParaRPr>
          </a:p>
          <a:p>
            <a:pPr rtl="0"/>
            <a:r>
              <a:rPr lang="en-US" sz="1800" dirty="0" err="1">
                <a:latin typeface="Aptos" panose="020B0004020202020204" pitchFamily="34" charset="0"/>
              </a:rPr>
              <a:t>Deler</a:t>
            </a:r>
            <a:r>
              <a:rPr lang="en-US" sz="1800" dirty="0">
                <a:latin typeface="Aptos" panose="020B0004020202020204" pitchFamily="34" charset="0"/>
              </a:rPr>
              <a:t> av </a:t>
            </a:r>
            <a:r>
              <a:rPr lang="en-US" sz="1800" dirty="0" err="1">
                <a:latin typeface="Aptos" panose="020B0004020202020204" pitchFamily="34" charset="0"/>
              </a:rPr>
              <a:t>løypetrasén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benyttes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til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begge</a:t>
            </a:r>
            <a:r>
              <a:rPr lang="en-US" sz="1800" dirty="0">
                <a:latin typeface="Aptos" panose="020B0004020202020204" pitchFamily="34" charset="0"/>
              </a:rPr>
              <a:t> “</a:t>
            </a:r>
            <a:r>
              <a:rPr lang="en-US" sz="1800" dirty="0" err="1">
                <a:latin typeface="Aptos" panose="020B0004020202020204" pitchFamily="34" charset="0"/>
              </a:rPr>
              <a:t>runder</a:t>
            </a:r>
            <a:r>
              <a:rPr lang="en-US" sz="1800" dirty="0">
                <a:latin typeface="Aptos" panose="020B0004020202020204" pitchFamily="34" charset="0"/>
              </a:rPr>
              <a:t>”, </a:t>
            </a:r>
            <a:r>
              <a:rPr lang="en-US" sz="1800" dirty="0" err="1">
                <a:latin typeface="Aptos" panose="020B0004020202020204" pitchFamily="34" charset="0"/>
              </a:rPr>
              <a:t>som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tilsammen</a:t>
            </a:r>
            <a:r>
              <a:rPr lang="en-US" sz="1800" dirty="0">
                <a:latin typeface="Aptos" panose="020B0004020202020204" pitchFamily="34" charset="0"/>
              </a:rPr>
              <a:t> er 3,3 km. For å </a:t>
            </a:r>
            <a:r>
              <a:rPr lang="en-US" sz="1800" dirty="0" err="1">
                <a:latin typeface="Aptos" panose="020B0004020202020204" pitchFamily="34" charset="0"/>
              </a:rPr>
              <a:t>skille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løypene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i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disse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partiene</a:t>
            </a:r>
            <a:r>
              <a:rPr lang="en-US" sz="1800" dirty="0">
                <a:latin typeface="Aptos" panose="020B0004020202020204" pitchFamily="34" charset="0"/>
              </a:rPr>
              <a:t>, av </a:t>
            </a:r>
            <a:r>
              <a:rPr lang="en-US" sz="1800" dirty="0" err="1">
                <a:latin typeface="Aptos" panose="020B0004020202020204" pitchFamily="34" charset="0"/>
              </a:rPr>
              <a:t>sikkerhetsmessige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grunner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grankvister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benyttet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i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stedet</a:t>
            </a:r>
            <a:r>
              <a:rPr lang="en-US" sz="1800" dirty="0">
                <a:latin typeface="Aptos" panose="020B0004020202020204" pitchFamily="34" charset="0"/>
              </a:rPr>
              <a:t> for V-boards. </a:t>
            </a:r>
            <a:r>
              <a:rPr lang="en-US" sz="1800" dirty="0" err="1">
                <a:latin typeface="Aptos" panose="020B0004020202020204" pitchFamily="34" charset="0"/>
              </a:rPr>
              <a:t>Utøvere</a:t>
            </a:r>
            <a:r>
              <a:rPr lang="en-US" sz="1800" dirty="0">
                <a:latin typeface="Aptos" panose="020B0004020202020204" pitchFamily="34" charset="0"/>
              </a:rPr>
              <a:t> MÅ </a:t>
            </a:r>
            <a:r>
              <a:rPr lang="en-US" sz="1800" dirty="0" err="1">
                <a:latin typeface="Aptos" panose="020B0004020202020204" pitchFamily="34" charset="0"/>
              </a:rPr>
              <a:t>følge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riktig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trasé</a:t>
            </a:r>
            <a:r>
              <a:rPr lang="en-US" sz="1800" dirty="0">
                <a:latin typeface="Aptos" panose="020B0004020202020204" pitchFamily="34" charset="0"/>
              </a:rPr>
              <a:t>.</a:t>
            </a:r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5BBEE9F4-4CE8-F8E3-124E-2744A4778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CD7AAC7-24B0-8D39-60F5-75F9FA3D0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C0E6AA49-954A-9E19-CE2F-BB43A01EE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9D04F47C-EE25-3EA2-F184-A2D376DBD5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43EDB288-AB65-EDA6-32DA-4562AA00C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04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8606CE-2BC4-5264-5E16-4E42A992F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884ECB-6E28-89FA-4D82-78D85E943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0" y="1501903"/>
            <a:ext cx="6120680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solidFill>
                  <a:srgbClr val="00B0F0"/>
                </a:solidFill>
                <a:latin typeface="Aptos" panose="020B0004020202020204" pitchFamily="34" charset="0"/>
              </a:rPr>
              <a:t>INFORMASJON - NSF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F9B0C28-4E50-6EAE-2592-4FE5DF7D3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80" y="2428334"/>
            <a:ext cx="9433048" cy="3520946"/>
          </a:xfrm>
        </p:spPr>
        <p:txBody>
          <a:bodyPr rtlCol="0">
            <a:norm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ptos" panose="020B0004020202020204" pitchFamily="34" charset="0"/>
              </a:rPr>
              <a:t>Skandinavisk</a:t>
            </a:r>
            <a:r>
              <a:rPr lang="en-US" sz="2000" b="1" dirty="0">
                <a:latin typeface="Aptos" panose="020B0004020202020204" pitchFamily="34" charset="0"/>
              </a:rPr>
              <a:t> Cup </a:t>
            </a:r>
            <a:r>
              <a:rPr lang="en-US" sz="2000" b="1" dirty="0" err="1">
                <a:latin typeface="Aptos" panose="020B0004020202020204" pitchFamily="34" charset="0"/>
              </a:rPr>
              <a:t>Madona</a:t>
            </a:r>
            <a:r>
              <a:rPr lang="en-US" sz="2000" b="1" dirty="0">
                <a:latin typeface="Aptos" panose="020B0004020202020204" pitchFamily="34" charset="0"/>
              </a:rPr>
              <a:t> (LAT) er </a:t>
            </a:r>
            <a:r>
              <a:rPr lang="en-US" sz="2000" b="1" dirty="0" err="1">
                <a:latin typeface="Aptos" panose="020B0004020202020204" pitchFamily="34" charset="0"/>
              </a:rPr>
              <a:t>avlyst</a:t>
            </a:r>
            <a:r>
              <a:rPr lang="en-US" sz="2000" b="1" dirty="0">
                <a:latin typeface="Aptos" panose="020B0004020202020204" pitchFamily="34" charset="0"/>
              </a:rPr>
              <a:t>​.</a:t>
            </a: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ptos" panose="020B0004020202020204" pitchFamily="34" charset="0"/>
              </a:rPr>
              <a:t>Flyttes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til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Gålå</a:t>
            </a:r>
            <a:r>
              <a:rPr lang="en-US" sz="2000" b="1" dirty="0">
                <a:latin typeface="Aptos" panose="020B0004020202020204" pitchFamily="34" charset="0"/>
              </a:rPr>
              <a:t> (NOR) 21.-23.mars.</a:t>
            </a:r>
            <a:br>
              <a:rPr lang="en-US" sz="2000" b="1" dirty="0">
                <a:latin typeface="Aptos" panose="020B0004020202020204" pitchFamily="34" charset="0"/>
              </a:rPr>
            </a:br>
            <a:r>
              <a:rPr lang="en-US" sz="2000" dirty="0" err="1">
                <a:latin typeface="Aptos" panose="020B0004020202020204" pitchFamily="34" charset="0"/>
              </a:rPr>
              <a:t>Arrangeres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</a:rPr>
              <a:t>sammen</a:t>
            </a:r>
            <a:r>
              <a:rPr lang="en-US" sz="2000" dirty="0">
                <a:latin typeface="Aptos" panose="020B0004020202020204" pitchFamily="34" charset="0"/>
              </a:rPr>
              <a:t> med Nordisk </a:t>
            </a:r>
            <a:r>
              <a:rPr lang="en-US" sz="2000" dirty="0" err="1">
                <a:latin typeface="Aptos" panose="020B0004020202020204" pitchFamily="34" charset="0"/>
              </a:rPr>
              <a:t>juniorlandskamp</a:t>
            </a:r>
            <a:r>
              <a:rPr lang="en-US" sz="2000" dirty="0">
                <a:latin typeface="Aptos" panose="020B0004020202020204" pitchFamily="34" charset="0"/>
              </a:rPr>
              <a:t>. 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2000" dirty="0">
                <a:latin typeface="Aptos" panose="020B0004020202020204" pitchFamily="34" charset="0"/>
              </a:rPr>
              <a:t>Mer info </a:t>
            </a:r>
            <a:r>
              <a:rPr lang="en-US" sz="2000" dirty="0" err="1">
                <a:latin typeface="Aptos" panose="020B0004020202020204" pitchFamily="34" charset="0"/>
              </a:rPr>
              <a:t>og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</a:rPr>
              <a:t>hjemmeside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</a:rPr>
              <a:t>kommer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</a:rPr>
              <a:t>etter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</a:rPr>
              <a:t>helgen</a:t>
            </a:r>
            <a:r>
              <a:rPr lang="en-US" sz="2000" dirty="0">
                <a:latin typeface="Aptos" panose="020B0004020202020204" pitchFamily="34" charset="0"/>
              </a:rPr>
              <a:t>.​</a:t>
            </a:r>
          </a:p>
          <a:p>
            <a:pPr rtl="0"/>
            <a:r>
              <a:rPr lang="en-US" sz="2000" dirty="0">
                <a:latin typeface="Aptos" panose="020B0004020202020204" pitchFamily="34" charset="0"/>
              </a:rPr>
              <a:t>​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ptos" panose="020B0004020202020204" pitchFamily="34" charset="0"/>
              </a:rPr>
              <a:t>Endring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i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rennprogram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til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latin typeface="Aptos" panose="020B0004020202020204" pitchFamily="34" charset="0"/>
              </a:rPr>
              <a:t>følgende</a:t>
            </a:r>
            <a:r>
              <a:rPr lang="en-US" sz="2000" b="1" dirty="0">
                <a:latin typeface="Aptos" panose="020B0004020202020204" pitchFamily="34" charset="0"/>
              </a:rPr>
              <a:t>:​</a:t>
            </a:r>
            <a:br>
              <a:rPr lang="en-US" sz="2000" b="1" dirty="0">
                <a:latin typeface="Aptos" panose="020B0004020202020204" pitchFamily="34" charset="0"/>
              </a:rPr>
            </a:br>
            <a:r>
              <a:rPr lang="en-US" sz="2000" dirty="0" err="1">
                <a:latin typeface="Aptos" panose="020B0004020202020204" pitchFamily="34" charset="0"/>
              </a:rPr>
              <a:t>Fredag</a:t>
            </a:r>
            <a:r>
              <a:rPr lang="en-US" sz="2000" dirty="0">
                <a:latin typeface="Aptos" panose="020B0004020202020204" pitchFamily="34" charset="0"/>
              </a:rPr>
              <a:t> - Sprint F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2000" dirty="0" err="1">
                <a:latin typeface="Aptos" panose="020B0004020202020204" pitchFamily="34" charset="0"/>
              </a:rPr>
              <a:t>Lørdag</a:t>
            </a:r>
            <a:r>
              <a:rPr lang="en-US" sz="2000" dirty="0">
                <a:latin typeface="Aptos" panose="020B0004020202020204" pitchFamily="34" charset="0"/>
              </a:rPr>
              <a:t> - 10km K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2000" dirty="0" err="1">
                <a:latin typeface="Aptos" panose="020B0004020202020204" pitchFamily="34" charset="0"/>
              </a:rPr>
              <a:t>Søndag</a:t>
            </a:r>
            <a:r>
              <a:rPr lang="en-US" sz="2000" dirty="0">
                <a:latin typeface="Aptos" panose="020B0004020202020204" pitchFamily="34" charset="0"/>
              </a:rPr>
              <a:t> - 20km F </a:t>
            </a:r>
            <a:r>
              <a:rPr lang="en-US" sz="2000" dirty="0" err="1">
                <a:latin typeface="Aptos" panose="020B0004020202020204" pitchFamily="34" charset="0"/>
              </a:rPr>
              <a:t>fellesstart</a:t>
            </a:r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E9AFE3A2-2528-C1FC-96CA-1315A9F99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391D45D-F02E-5C0B-867B-DAC67EC7D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B2CD421A-F7D8-F0E5-E094-8057983B85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692AD2D8-469F-1996-73AD-424729654A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AAF08725-9E4F-DDA1-5E5E-D0CE33DCFB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00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3453F9-CF7E-8003-B0DA-44EB63EA4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196C06E1-801F-BD7B-6141-E9D0417A5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F07D43A-9732-C5AE-928B-106557808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35952822-3C12-F968-FB5B-23EE360997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533" y="4036755"/>
            <a:ext cx="2237105" cy="152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Forhåndsvisning av bilde">
            <a:extLst>
              <a:ext uri="{FF2B5EF4-FFF2-40B4-BE49-F238E27FC236}">
                <a16:creationId xmlns:a16="http://schemas.microsoft.com/office/drawing/2014/main" id="{E430D816-040D-AD97-1EDF-C83FCF57F2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182" y="2049632"/>
            <a:ext cx="4281805" cy="191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97B39956-A1AB-DFE0-A4C0-776691299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8" y="422966"/>
            <a:ext cx="10873208" cy="135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0CE6FAE-C14A-E12B-CC8E-3019120A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04" y="2049632"/>
            <a:ext cx="3194134" cy="350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3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94B92B-4CEB-2C2D-35B4-412CBFF38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5AA32C-B42E-FE08-F5B4-6E6B3E599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916" y="2534647"/>
            <a:ext cx="4070992" cy="2862829"/>
          </a:xfrm>
        </p:spPr>
        <p:txBody>
          <a:bodyPr rtlCol="0"/>
          <a:lstStyle/>
          <a:p>
            <a:pPr rtl="0"/>
            <a:r>
              <a:rPr lang="nb-NO" b="1" dirty="0">
                <a:solidFill>
                  <a:srgbClr val="00B0F0"/>
                </a:solidFill>
                <a:latin typeface="Aptos" panose="020B0004020202020204" pitchFamily="34" charset="0"/>
              </a:rPr>
              <a:t>SPØRSMÅL?</a:t>
            </a:r>
            <a:br>
              <a:rPr lang="nb-NO" b="1" dirty="0">
                <a:latin typeface="Aptos" panose="020B0004020202020204" pitchFamily="34" charset="0"/>
              </a:rPr>
            </a:br>
            <a:br>
              <a:rPr lang="nb-NO" b="1" dirty="0">
                <a:latin typeface="Aptos" panose="020B0004020202020204" pitchFamily="34" charset="0"/>
              </a:rPr>
            </a:br>
            <a:r>
              <a:rPr lang="nb-NO" b="1" dirty="0">
                <a:latin typeface="Aptos" panose="020B0004020202020204" pitchFamily="34" charset="0"/>
              </a:rPr>
              <a:t>LYKKE TIL!</a:t>
            </a: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8EB7B814-9D03-FEB3-B502-9AB8C19CD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5568651-905A-E3BE-255A-FB6EF1A5F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D0D92E36-2522-8B4F-60F9-1A6E19003E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533" y="4036755"/>
            <a:ext cx="2237105" cy="152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Forhåndsvisning av bilde">
            <a:extLst>
              <a:ext uri="{FF2B5EF4-FFF2-40B4-BE49-F238E27FC236}">
                <a16:creationId xmlns:a16="http://schemas.microsoft.com/office/drawing/2014/main" id="{9A301845-435D-F99B-D060-AEC2061B2F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182" y="2049632"/>
            <a:ext cx="4281805" cy="191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CD4845E9-DEB4-F246-9750-85653EBBC7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8" y="422966"/>
            <a:ext cx="10873208" cy="1356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05779" y="1501903"/>
            <a:ext cx="7296187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solidFill>
                  <a:srgbClr val="00B0F0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ORGANISASJONSKOMITÈ</a:t>
            </a:r>
            <a:endParaRPr lang="nb-NO" sz="4800" b="1" dirty="0">
              <a:solidFill>
                <a:srgbClr val="00B0F0"/>
              </a:solidFill>
              <a:latin typeface="Aptos" panose="020B0004020202020204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05780" y="2428334"/>
            <a:ext cx="9433048" cy="3520946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n-US" sz="2000" dirty="0">
                <a:latin typeface="Aptos" panose="020B0004020202020204" pitchFamily="34" charset="0"/>
              </a:rPr>
              <a:t>Leder – </a:t>
            </a:r>
            <a:r>
              <a:rPr lang="en-US" sz="2000" dirty="0" err="1">
                <a:latin typeface="Aptos" panose="020B0004020202020204" pitchFamily="34" charset="0"/>
              </a:rPr>
              <a:t>Benthe</a:t>
            </a:r>
            <a:r>
              <a:rPr lang="en-US" sz="2000" dirty="0">
                <a:latin typeface="Aptos" panose="020B0004020202020204" pitchFamily="34" charset="0"/>
              </a:rPr>
              <a:t> Asp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Nestleder</a:t>
            </a:r>
            <a:r>
              <a:rPr lang="en-US" sz="2000" dirty="0">
                <a:latin typeface="Aptos" panose="020B0004020202020204" pitchFamily="34" charset="0"/>
              </a:rPr>
              <a:t> – Rune </a:t>
            </a:r>
            <a:r>
              <a:rPr lang="en-US" sz="2000" dirty="0" err="1">
                <a:latin typeface="Aptos" panose="020B0004020202020204" pitchFamily="34" charset="0"/>
              </a:rPr>
              <a:t>Saursaunet</a:t>
            </a:r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Rennleder</a:t>
            </a:r>
            <a:r>
              <a:rPr lang="en-US" sz="2000" dirty="0">
                <a:latin typeface="Aptos" panose="020B0004020202020204" pitchFamily="34" charset="0"/>
              </a:rPr>
              <a:t> – Morten Vannebo</a:t>
            </a: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>
                <a:latin typeface="Aptos" panose="020B0004020202020204" pitchFamily="34" charset="0"/>
              </a:rPr>
              <a:t>Ass. </a:t>
            </a:r>
            <a:r>
              <a:rPr lang="en-US" sz="2000" dirty="0" err="1">
                <a:latin typeface="Aptos" panose="020B0004020202020204" pitchFamily="34" charset="0"/>
              </a:rPr>
              <a:t>rennleder</a:t>
            </a:r>
            <a:r>
              <a:rPr lang="en-US" sz="2000" dirty="0">
                <a:latin typeface="Aptos" panose="020B0004020202020204" pitchFamily="34" charset="0"/>
              </a:rPr>
              <a:t> – Ivar </a:t>
            </a:r>
            <a:r>
              <a:rPr lang="en-US" sz="2000" dirty="0" err="1">
                <a:latin typeface="Aptos" panose="020B0004020202020204" pitchFamily="34" charset="0"/>
              </a:rPr>
              <a:t>Nastad</a:t>
            </a:r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Rennkontor</a:t>
            </a:r>
            <a:r>
              <a:rPr lang="en-US" sz="2000" dirty="0">
                <a:latin typeface="Aptos" panose="020B0004020202020204" pitchFamily="34" charset="0"/>
              </a:rPr>
              <a:t> – </a:t>
            </a:r>
            <a:r>
              <a:rPr lang="en-US" sz="2000" dirty="0" err="1">
                <a:latin typeface="Aptos" panose="020B0004020202020204" pitchFamily="34" charset="0"/>
              </a:rPr>
              <a:t>Stian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</a:rPr>
              <a:t>Ludvigsen</a:t>
            </a:r>
            <a:r>
              <a:rPr lang="en-US" sz="2000" dirty="0">
                <a:latin typeface="Aptos" panose="020B0004020202020204" pitchFamily="34" charset="0"/>
              </a:rPr>
              <a:t> // </a:t>
            </a:r>
            <a:r>
              <a:rPr lang="en-US" sz="2000" dirty="0">
                <a:solidFill>
                  <a:srgbClr val="00B0F0"/>
                </a:solidFill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arrangement@steinkjerskiklubb.no</a:t>
            </a:r>
            <a:r>
              <a:rPr lang="en-US" sz="2000" dirty="0">
                <a:solidFill>
                  <a:srgbClr val="00B0F0"/>
                </a:solidFill>
                <a:latin typeface="Aptos" panose="020B0004020202020204" pitchFamily="34" charset="0"/>
              </a:rPr>
              <a:t> </a:t>
            </a:r>
            <a:r>
              <a:rPr lang="en-US" sz="2000" dirty="0">
                <a:latin typeface="Aptos" panose="020B0004020202020204" pitchFamily="34" charset="0"/>
              </a:rPr>
              <a:t>// +4797165351</a:t>
            </a: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Arenasjef</a:t>
            </a:r>
            <a:r>
              <a:rPr lang="en-US" sz="2000" dirty="0">
                <a:latin typeface="Aptos" panose="020B0004020202020204" pitchFamily="34" charset="0"/>
              </a:rPr>
              <a:t> – Jens Ole Holtan</a:t>
            </a: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Serviceområdet</a:t>
            </a:r>
            <a:r>
              <a:rPr lang="en-US" sz="2000" dirty="0">
                <a:latin typeface="Aptos" panose="020B0004020202020204" pitchFamily="34" charset="0"/>
              </a:rPr>
              <a:t> – Petter Joakim Heistad</a:t>
            </a: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7" name="Picture 4" descr="Bilderesultat for norges skiforbund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978F9C5-CFF7-4749-86C7-7ABB6763B2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F62E6C43-8951-A5EB-0515-33412AB9E4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61B38B2B-D47A-5F6B-1651-8821965741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B1E52EA5-5966-3F01-7A83-37B15DDCA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1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36C6F6-DE81-2FB4-9038-74FB3334B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57B155-EC8C-DD7C-757F-12EBA2529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0" y="1501903"/>
            <a:ext cx="6120680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solidFill>
                  <a:srgbClr val="00B0F0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JURY</a:t>
            </a:r>
            <a:endParaRPr lang="nb-NO" sz="4800" b="1" dirty="0">
              <a:solidFill>
                <a:srgbClr val="00B0F0"/>
              </a:solidFill>
              <a:latin typeface="Aptos" panose="020B0004020202020204" pitchFamily="34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230BE97-70B0-FA2A-75C4-928CDD77E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80" y="2428334"/>
            <a:ext cx="9433048" cy="3520946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n-US" sz="2000" dirty="0">
                <a:latin typeface="Aptos" panose="020B0004020202020204" pitchFamily="34" charset="0"/>
              </a:rPr>
              <a:t>TD – </a:t>
            </a:r>
            <a:r>
              <a:rPr lang="en-US" sz="2000" dirty="0" err="1">
                <a:latin typeface="Aptos" panose="020B0004020202020204" pitchFamily="34" charset="0"/>
              </a:rPr>
              <a:t>Geir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</a:rPr>
              <a:t>Mauseth</a:t>
            </a:r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>
                <a:latin typeface="Aptos" panose="020B0004020202020204" pitchFamily="34" charset="0"/>
              </a:rPr>
              <a:t>Ass. TD – Trond Iversen</a:t>
            </a: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>
                <a:latin typeface="Aptos" panose="020B0004020202020204" pitchFamily="34" charset="0"/>
              </a:rPr>
              <a:t>Ass. TD – Daniel </a:t>
            </a:r>
            <a:r>
              <a:rPr lang="en-US" sz="2000" dirty="0" err="1">
                <a:latin typeface="Aptos" panose="020B0004020202020204" pitchFamily="34" charset="0"/>
              </a:rPr>
              <a:t>Myrmæl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</a:rPr>
              <a:t>Helgestad</a:t>
            </a:r>
            <a:r>
              <a:rPr lang="en-US" sz="2000" dirty="0">
                <a:latin typeface="Aptos" panose="020B0004020202020204" pitchFamily="34" charset="0"/>
              </a:rPr>
              <a:t> (sprint)</a:t>
            </a: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Rennleder</a:t>
            </a:r>
            <a:r>
              <a:rPr lang="en-US" sz="2000" dirty="0">
                <a:latin typeface="Aptos" panose="020B0004020202020204" pitchFamily="34" charset="0"/>
              </a:rPr>
              <a:t> – Morten Vannebo</a:t>
            </a: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Arrangementsansvarlig</a:t>
            </a:r>
            <a:r>
              <a:rPr lang="en-US" sz="2000" dirty="0">
                <a:latin typeface="Aptos" panose="020B0004020202020204" pitchFamily="34" charset="0"/>
              </a:rPr>
              <a:t> NSF – Erik Husby</a:t>
            </a: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i="1" dirty="0" err="1">
                <a:latin typeface="Aptos" panose="020B0004020202020204" pitchFamily="34" charset="0"/>
              </a:rPr>
              <a:t>Fluorkontrollør</a:t>
            </a:r>
            <a:r>
              <a:rPr lang="en-US" sz="2000" i="1" dirty="0">
                <a:latin typeface="Aptos" panose="020B0004020202020204" pitchFamily="34" charset="0"/>
              </a:rPr>
              <a:t> NSF – Fridtjof Rannem</a:t>
            </a:r>
          </a:p>
          <a:p>
            <a:pPr rtl="0"/>
            <a:endParaRPr lang="en-US" sz="2000" i="1" dirty="0">
              <a:latin typeface="Aptos" panose="020B0004020202020204" pitchFamily="34" charset="0"/>
            </a:endParaRPr>
          </a:p>
          <a:p>
            <a:pPr rtl="0"/>
            <a:r>
              <a:rPr lang="en-US" sz="2000" i="1" dirty="0" err="1">
                <a:latin typeface="Aptos" panose="020B0004020202020204" pitchFamily="34" charset="0"/>
              </a:rPr>
              <a:t>Rennkontor</a:t>
            </a:r>
            <a:r>
              <a:rPr lang="en-US" sz="2000" i="1" dirty="0">
                <a:latin typeface="Aptos" panose="020B0004020202020204" pitchFamily="34" charset="0"/>
              </a:rPr>
              <a:t>/referent – </a:t>
            </a:r>
            <a:r>
              <a:rPr lang="en-US" sz="2000" i="1" dirty="0" err="1">
                <a:latin typeface="Aptos" panose="020B0004020202020204" pitchFamily="34" charset="0"/>
              </a:rPr>
              <a:t>Stian</a:t>
            </a:r>
            <a:r>
              <a:rPr lang="en-US" sz="2000" i="1" dirty="0">
                <a:latin typeface="Aptos" panose="020B0004020202020204" pitchFamily="34" charset="0"/>
              </a:rPr>
              <a:t> </a:t>
            </a:r>
            <a:r>
              <a:rPr lang="en-US" sz="2000" i="1" dirty="0" err="1">
                <a:latin typeface="Aptos" panose="020B0004020202020204" pitchFamily="34" charset="0"/>
              </a:rPr>
              <a:t>Ludvigsen</a:t>
            </a:r>
            <a:endParaRPr lang="en-US" sz="2000" i="1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2EB48B31-F633-9824-C28C-445B23D93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5035A08F-0117-7118-45C3-51FE0C759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8D3A1795-D2AE-E080-7B5F-63949CBF1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4A95A0D9-A1ED-51AC-28AF-6A68CE7A92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107D1899-40E7-D9B5-EB60-2547AF2F00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34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288028-841C-0863-5752-07264AC32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471CC3-8F00-D0C6-35DA-FF1EFAE9F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0" y="1501903"/>
            <a:ext cx="6120680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solidFill>
                  <a:srgbClr val="00B0F0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</a:t>
            </a:r>
            <a:endParaRPr lang="nb-NO" sz="4800" b="1" dirty="0">
              <a:solidFill>
                <a:srgbClr val="00B0F0"/>
              </a:solidFill>
              <a:latin typeface="Aptos" panose="020B0004020202020204" pitchFamily="34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F28F883-2617-4060-C5DB-944199191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80" y="2428334"/>
            <a:ext cx="9433048" cy="3808978"/>
          </a:xfrm>
        </p:spPr>
        <p:txBody>
          <a:bodyPr numCol="3" rtlCol="0">
            <a:normAutofit/>
          </a:bodyPr>
          <a:lstStyle/>
          <a:p>
            <a:pPr algn="l"/>
            <a:r>
              <a:rPr lang="nb-NO" sz="14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FREDAG 7.februar</a:t>
            </a:r>
            <a:b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2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Individuell 20 km – skøyting</a:t>
            </a:r>
            <a:endParaRPr lang="nb-NO" sz="12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/>
            <a:endParaRPr lang="nb-NO" sz="12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nb-NO" sz="12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Menn</a:t>
            </a:r>
            <a:b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10:00 – 20 km (6 x 3,3 km)</a:t>
            </a:r>
            <a:b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nb-NO" sz="12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nb-NO" sz="12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Kvinner</a:t>
            </a:r>
            <a:b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13:00 – 20 (6 x 3,3 km)</a:t>
            </a:r>
          </a:p>
          <a:p>
            <a:pPr algn="l"/>
            <a:endParaRPr lang="nb-NO" sz="1200" b="1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endParaRPr lang="nb-NO" sz="1200" b="1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endParaRPr lang="nb-NO" sz="12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/>
            <a:endParaRPr lang="nb-NO" sz="1200" b="1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endParaRPr lang="nb-NO" sz="12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/>
            <a:endParaRPr lang="nb-NO" sz="12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/>
            <a:endParaRPr lang="nb-NO" sz="1200" b="1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endParaRPr lang="nb-NO" sz="12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/>
            <a:endParaRPr lang="nb-NO" sz="1200" b="1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endParaRPr lang="nb-NO" sz="12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/>
            <a:endParaRPr lang="nb-NO" sz="12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/>
            <a:endParaRPr lang="nb-NO" sz="12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/>
            <a:endParaRPr lang="nb-NO" sz="12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/>
            <a:endParaRPr lang="nb-NO" sz="12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/>
            <a:r>
              <a:rPr lang="nb-NO" sz="14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LØRDAG 8. februar</a:t>
            </a:r>
            <a:b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2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Individuell sprint – klassisk</a:t>
            </a:r>
            <a:endParaRPr lang="nb-NO" sz="12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endParaRPr lang="nb-NO" sz="1100" b="1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nb-NO" sz="105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Para</a:t>
            </a:r>
            <a:b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Sittende (0,9 km)</a:t>
            </a:r>
            <a:b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09:45 – Prolog</a:t>
            </a:r>
            <a:b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11:20 – Finale sittende</a:t>
            </a:r>
          </a:p>
          <a:p>
            <a:pPr algn="l"/>
            <a:endParaRPr lang="nb-NO" sz="105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nb-NO" sz="105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Menn (sprint)</a:t>
            </a:r>
            <a:b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10:00 – Prolog</a:t>
            </a:r>
            <a:b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11:30 – Plasseringsheat (31-50)</a:t>
            </a:r>
            <a:b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12:15 – Kvartfinaler</a:t>
            </a:r>
            <a:b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13:05 – Semifinaler</a:t>
            </a:r>
            <a:b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13:30 – Finale</a:t>
            </a:r>
          </a:p>
          <a:p>
            <a:pPr algn="l"/>
            <a:endParaRPr lang="nb-NO" sz="105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nb-NO" sz="105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Kvinner (sprint)</a:t>
            </a:r>
            <a:b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10:20 – Prolog</a:t>
            </a:r>
            <a:b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11:45 – Plasseringsheat (31-50)</a:t>
            </a:r>
            <a:b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12: 40 – Kvartfinaler</a:t>
            </a:r>
            <a:b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13:20 – Semifinaler</a:t>
            </a:r>
            <a:b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05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13:45 – Finale</a:t>
            </a:r>
          </a:p>
          <a:p>
            <a:pPr algn="l"/>
            <a:endParaRPr lang="nb-NO" sz="12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/>
            <a:endParaRPr lang="nb-NO" sz="12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nb-NO" sz="12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SØNDAG 9. februar</a:t>
            </a:r>
            <a:b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400" b="1" dirty="0">
                <a:solidFill>
                  <a:srgbClr val="000000"/>
                </a:solidFill>
                <a:latin typeface="Aptos" panose="020B0004020202020204" pitchFamily="34" charset="0"/>
              </a:rPr>
              <a:t>SØNDAG 9. februar</a:t>
            </a:r>
          </a:p>
          <a:p>
            <a:pPr algn="l"/>
            <a:r>
              <a:rPr lang="nb-NO" sz="12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Individuell 10 km jaktstart* – klassisk</a:t>
            </a:r>
            <a:endParaRPr lang="nb-NO" sz="12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endParaRPr lang="nb-NO" sz="12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nb-NO" sz="1200" b="1" dirty="0">
                <a:solidFill>
                  <a:srgbClr val="000000"/>
                </a:solidFill>
                <a:latin typeface="Aptos" panose="020B0004020202020204" pitchFamily="34" charset="0"/>
              </a:rPr>
              <a:t>Para</a:t>
            </a:r>
            <a:br>
              <a:rPr lang="nb-NO" sz="1200">
                <a:solidFill>
                  <a:srgbClr val="000000"/>
                </a:solidFill>
                <a:latin typeface="Aptos" panose="020B0004020202020204" pitchFamily="34" charset="0"/>
              </a:rPr>
            </a:br>
            <a:r>
              <a:rPr lang="nb-NO" sz="1200">
                <a:solidFill>
                  <a:srgbClr val="000000"/>
                </a:solidFill>
                <a:latin typeface="Aptos" panose="020B0004020202020204" pitchFamily="34" charset="0"/>
              </a:rPr>
              <a:t>09:00 </a:t>
            </a:r>
            <a:r>
              <a:rPr lang="nb-NO" sz="1200" dirty="0">
                <a:solidFill>
                  <a:srgbClr val="000000"/>
                </a:solidFill>
                <a:latin typeface="Aptos" panose="020B0004020202020204" pitchFamily="34" charset="0"/>
              </a:rPr>
              <a:t>– 10 km sittende (10 x 0,9 km)</a:t>
            </a:r>
          </a:p>
          <a:p>
            <a:endParaRPr lang="nb-NO" sz="1200" b="1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nb-NO" sz="12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Menn</a:t>
            </a:r>
            <a:b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10:00 – 10 km (3 x 3,3 km)</a:t>
            </a:r>
            <a:b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nb-NO" sz="12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nb-NO" sz="12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Kvinner</a:t>
            </a:r>
            <a:b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nb-NO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11:15 – 10 km (3 x 3,3 km)</a:t>
            </a: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  <a:p>
            <a:pPr rtl="0"/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CCC13C8E-1B2A-EFB7-26E7-8868D5ABF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E02645F7-80BF-74E1-BADA-68023BF6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4FE72C16-CF5E-C0F4-4442-A6BC748F38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4AB3F033-CAED-5131-960A-C31F6633FA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D3F5F8A5-9868-15C8-07AB-252B32088B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20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A2A47-5910-B790-7B01-9A144F188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1E1FCA-33C1-A9A1-1CEB-A57BB20A2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876" y="908720"/>
            <a:ext cx="8329031" cy="1116085"/>
          </a:xfrm>
        </p:spPr>
        <p:txBody>
          <a:bodyPr rtlCol="0"/>
          <a:lstStyle/>
          <a:p>
            <a:pPr rtl="0"/>
            <a:br>
              <a:rPr lang="nb-NO" dirty="0">
                <a:latin typeface="Trade Gothic Next" panose="020F0502020204030204" pitchFamily="34" charset="0"/>
              </a:rPr>
            </a:br>
            <a:r>
              <a:rPr lang="nb-NO" sz="100" dirty="0">
                <a:latin typeface="Trade Gothic Next" panose="020F0502020204030204" pitchFamily="34" charset="0"/>
              </a:rPr>
              <a:t>(</a:t>
            </a:r>
            <a:br>
              <a:rPr lang="nb-NO" sz="100" dirty="0">
                <a:latin typeface="Trade Gothic Next" panose="020F0502020204030204" pitchFamily="34" charset="0"/>
              </a:rPr>
            </a:br>
            <a:br>
              <a:rPr lang="nb-NO" sz="100" dirty="0">
                <a:latin typeface="Trade Gothic Next" panose="020F0502020204030204" pitchFamily="34" charset="0"/>
              </a:rPr>
            </a:br>
            <a:br>
              <a:rPr lang="nb-NO" sz="100" dirty="0">
                <a:latin typeface="Trade Gothic Next" panose="020F0502020204030204" pitchFamily="34" charset="0"/>
              </a:rPr>
            </a:br>
            <a:br>
              <a:rPr lang="nb-NO" sz="100" dirty="0">
                <a:latin typeface="Trade Gothic Next" panose="020F0502020204030204" pitchFamily="34" charset="0"/>
              </a:rPr>
            </a:br>
            <a:br>
              <a:rPr lang="nb-NO" sz="100" dirty="0">
                <a:latin typeface="Trade Gothic Next" panose="020F0502020204030204" pitchFamily="34" charset="0"/>
              </a:rPr>
            </a:br>
            <a:br>
              <a:rPr lang="nb-NO" sz="100" dirty="0">
                <a:latin typeface="Trade Gothic Next" panose="020F0502020204030204" pitchFamily="34" charset="0"/>
              </a:rPr>
            </a:br>
            <a:br>
              <a:rPr lang="nb-NO" sz="100" dirty="0">
                <a:latin typeface="Trade Gothic Next" panose="020F0502020204030204" pitchFamily="34" charset="0"/>
              </a:rPr>
            </a:br>
            <a:endParaRPr lang="nb-NO" dirty="0">
              <a:latin typeface="Trade Gothic Next" panose="020F0502020204030204" pitchFamily="34" charset="0"/>
            </a:endParaRP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D5B4D287-087D-D6C8-32BC-A38E821B7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lassholder for innhold 4" descr="Et bilde som inneholder utendørs, vinter, frost, natur">
            <a:extLst>
              <a:ext uri="{FF2B5EF4-FFF2-40B4-BE49-F238E27FC236}">
                <a16:creationId xmlns:a16="http://schemas.microsoft.com/office/drawing/2014/main" id="{35B40983-957C-2CF8-B96A-21AEA6634F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0"/>
          <a:stretch/>
        </p:blipFill>
        <p:spPr>
          <a:xfrm>
            <a:off x="-82" y="10"/>
            <a:ext cx="12188805" cy="6857990"/>
          </a:xfrm>
          <a:prstGeom prst="rect">
            <a:avLst/>
          </a:prstGeom>
          <a:noFill/>
        </p:spPr>
      </p:pic>
      <p:cxnSp>
        <p:nvCxnSpPr>
          <p:cNvPr id="88" name="Rett pilkobling 87">
            <a:extLst>
              <a:ext uri="{FF2B5EF4-FFF2-40B4-BE49-F238E27FC236}">
                <a16:creationId xmlns:a16="http://schemas.microsoft.com/office/drawing/2014/main" id="{294E7B3E-4FBA-68E1-F24E-9CF06FA9260E}"/>
              </a:ext>
            </a:extLst>
          </p:cNvPr>
          <p:cNvCxnSpPr>
            <a:cxnSpLocks/>
          </p:cNvCxnSpPr>
          <p:nvPr/>
        </p:nvCxnSpPr>
        <p:spPr>
          <a:xfrm flipH="1" flipV="1">
            <a:off x="7570576" y="3517986"/>
            <a:ext cx="612068" cy="313313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4" name="Rett pilkobling 93">
            <a:extLst>
              <a:ext uri="{FF2B5EF4-FFF2-40B4-BE49-F238E27FC236}">
                <a16:creationId xmlns:a16="http://schemas.microsoft.com/office/drawing/2014/main" id="{18D1267F-98AA-825A-04C5-17A91A5661D4}"/>
              </a:ext>
            </a:extLst>
          </p:cNvPr>
          <p:cNvCxnSpPr>
            <a:cxnSpLocks/>
          </p:cNvCxnSpPr>
          <p:nvPr/>
        </p:nvCxnSpPr>
        <p:spPr>
          <a:xfrm flipV="1">
            <a:off x="7174532" y="3789040"/>
            <a:ext cx="792088" cy="42259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Rett pilkobling 110">
            <a:extLst>
              <a:ext uri="{FF2B5EF4-FFF2-40B4-BE49-F238E27FC236}">
                <a16:creationId xmlns:a16="http://schemas.microsoft.com/office/drawing/2014/main" id="{B90BDE98-756C-CDE8-572E-B491685225F2}"/>
              </a:ext>
            </a:extLst>
          </p:cNvPr>
          <p:cNvCxnSpPr>
            <a:cxnSpLocks/>
          </p:cNvCxnSpPr>
          <p:nvPr/>
        </p:nvCxnSpPr>
        <p:spPr>
          <a:xfrm flipH="1">
            <a:off x="7462564" y="3975129"/>
            <a:ext cx="603778" cy="245959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8" name="Rett pilkobling 137">
            <a:extLst>
              <a:ext uri="{FF2B5EF4-FFF2-40B4-BE49-F238E27FC236}">
                <a16:creationId xmlns:a16="http://schemas.microsoft.com/office/drawing/2014/main" id="{802D59A8-6701-530E-C534-5E24B7F90F38}"/>
              </a:ext>
            </a:extLst>
          </p:cNvPr>
          <p:cNvCxnSpPr>
            <a:cxnSpLocks/>
          </p:cNvCxnSpPr>
          <p:nvPr/>
        </p:nvCxnSpPr>
        <p:spPr>
          <a:xfrm flipV="1">
            <a:off x="5590356" y="4545025"/>
            <a:ext cx="673397" cy="80505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4" name="Rett pilkobling 143">
            <a:extLst>
              <a:ext uri="{FF2B5EF4-FFF2-40B4-BE49-F238E27FC236}">
                <a16:creationId xmlns:a16="http://schemas.microsoft.com/office/drawing/2014/main" id="{1788D20F-1D87-BE46-56E5-F12C03D0186A}"/>
              </a:ext>
            </a:extLst>
          </p:cNvPr>
          <p:cNvCxnSpPr>
            <a:cxnSpLocks/>
          </p:cNvCxnSpPr>
          <p:nvPr/>
        </p:nvCxnSpPr>
        <p:spPr>
          <a:xfrm flipH="1">
            <a:off x="5590356" y="4458474"/>
            <a:ext cx="666557" cy="86551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0" name="Håndskrift 159">
                <a:extLst>
                  <a:ext uri="{FF2B5EF4-FFF2-40B4-BE49-F238E27FC236}">
                    <a16:creationId xmlns:a16="http://schemas.microsoft.com/office/drawing/2014/main" id="{0E6CC949-8EE3-43F5-A0FC-B3DFE6C4A501}"/>
                  </a:ext>
                </a:extLst>
              </p14:cNvPr>
              <p14:cNvContentPartPr/>
              <p14:nvPr/>
            </p14:nvContentPartPr>
            <p14:xfrm>
              <a:off x="10445839" y="5087778"/>
              <a:ext cx="7560" cy="6840"/>
            </p14:xfrm>
          </p:contentPart>
        </mc:Choice>
        <mc:Fallback xmlns="">
          <p:pic>
            <p:nvPicPr>
              <p:cNvPr id="160" name="Håndskrift 159">
                <a:extLst>
                  <a:ext uri="{FF2B5EF4-FFF2-40B4-BE49-F238E27FC236}">
                    <a16:creationId xmlns:a16="http://schemas.microsoft.com/office/drawing/2014/main" id="{0E6CC949-8EE3-43F5-A0FC-B3DFE6C4A50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39719" y="5081658"/>
                <a:ext cx="1980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225" name="Ellipse 224">
            <a:extLst>
              <a:ext uri="{FF2B5EF4-FFF2-40B4-BE49-F238E27FC236}">
                <a16:creationId xmlns:a16="http://schemas.microsoft.com/office/drawing/2014/main" id="{DDAE49D5-362E-F792-5ECD-369BD8BD2816}"/>
              </a:ext>
            </a:extLst>
          </p:cNvPr>
          <p:cNvSpPr/>
          <p:nvPr/>
        </p:nvSpPr>
        <p:spPr>
          <a:xfrm>
            <a:off x="9008635" y="4133734"/>
            <a:ext cx="216024" cy="21780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3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0FDE7468-D547-61F5-4D0F-DE6D84612A39}"/>
              </a:ext>
            </a:extLst>
          </p:cNvPr>
          <p:cNvSpPr/>
          <p:nvPr/>
        </p:nvSpPr>
        <p:spPr>
          <a:xfrm>
            <a:off x="6166420" y="3416773"/>
            <a:ext cx="216024" cy="21780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bg1"/>
                </a:solidFill>
                <a:latin typeface="Trade Gothic Next" panose="020B0503040303020004" pitchFamily="34" charset="0"/>
              </a:rPr>
              <a:t>1</a:t>
            </a:r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B6AB369E-D5EA-AB7D-37CB-B3A40DB0F5DE}"/>
              </a:ext>
            </a:extLst>
          </p:cNvPr>
          <p:cNvSpPr/>
          <p:nvPr/>
        </p:nvSpPr>
        <p:spPr>
          <a:xfrm>
            <a:off x="4775435" y="5324824"/>
            <a:ext cx="216024" cy="21780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5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04BED6CA-323F-88D0-FAB0-A3C72255D37C}"/>
              </a:ext>
            </a:extLst>
          </p:cNvPr>
          <p:cNvSpPr/>
          <p:nvPr/>
        </p:nvSpPr>
        <p:spPr>
          <a:xfrm>
            <a:off x="6166420" y="5001369"/>
            <a:ext cx="216024" cy="21780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6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BFA7F93F-4EC2-7C1B-555A-82754AA54FCA}"/>
              </a:ext>
            </a:extLst>
          </p:cNvPr>
          <p:cNvSpPr/>
          <p:nvPr/>
        </p:nvSpPr>
        <p:spPr>
          <a:xfrm>
            <a:off x="5014292" y="4748082"/>
            <a:ext cx="216024" cy="217809"/>
          </a:xfrm>
          <a:prstGeom prst="ellipse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bg1"/>
                </a:solidFill>
                <a:latin typeface="Trade Gothic Next" panose="020B0503040303020004" pitchFamily="34" charset="0"/>
              </a:rPr>
              <a:t>9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A69448FA-1386-3FCB-0AD0-42A6C140ED99}"/>
              </a:ext>
            </a:extLst>
          </p:cNvPr>
          <p:cNvSpPr/>
          <p:nvPr/>
        </p:nvSpPr>
        <p:spPr>
          <a:xfrm>
            <a:off x="3455553" y="4841313"/>
            <a:ext cx="216024" cy="217809"/>
          </a:xfrm>
          <a:prstGeom prst="ellipse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bg1"/>
                </a:solidFill>
                <a:latin typeface="Trade Gothic Next" panose="020B0503040303020004" pitchFamily="34" charset="0"/>
              </a:rPr>
              <a:t>10</a:t>
            </a:r>
            <a:endParaRPr lang="nb-NO" b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2C9BFA23-7F2A-7AB9-FED9-973C7FB8F5C3}"/>
              </a:ext>
            </a:extLst>
          </p:cNvPr>
          <p:cNvSpPr/>
          <p:nvPr/>
        </p:nvSpPr>
        <p:spPr>
          <a:xfrm>
            <a:off x="2023648" y="4845320"/>
            <a:ext cx="216024" cy="217809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14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FDDE1A77-6500-C6EC-1869-C1CA4FD1E59D}"/>
              </a:ext>
            </a:extLst>
          </p:cNvPr>
          <p:cNvSpPr/>
          <p:nvPr/>
        </p:nvSpPr>
        <p:spPr>
          <a:xfrm>
            <a:off x="591743" y="5043236"/>
            <a:ext cx="216024" cy="21780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17</a:t>
            </a: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34050AA9-71FE-5564-A294-90E8EC3FB6F7}"/>
              </a:ext>
            </a:extLst>
          </p:cNvPr>
          <p:cNvSpPr/>
          <p:nvPr/>
        </p:nvSpPr>
        <p:spPr>
          <a:xfrm>
            <a:off x="421411" y="468050"/>
            <a:ext cx="216024" cy="21780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1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7A980B4C-C7F5-9417-1F14-326EC0BC47D5}"/>
              </a:ext>
            </a:extLst>
          </p:cNvPr>
          <p:cNvSpPr/>
          <p:nvPr/>
        </p:nvSpPr>
        <p:spPr>
          <a:xfrm>
            <a:off x="2349150" y="463843"/>
            <a:ext cx="216024" cy="21780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3</a:t>
            </a:r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E2F8EE38-100B-1C18-CACF-A8880A668AB2}"/>
              </a:ext>
            </a:extLst>
          </p:cNvPr>
          <p:cNvSpPr/>
          <p:nvPr/>
        </p:nvSpPr>
        <p:spPr>
          <a:xfrm>
            <a:off x="2347029" y="817421"/>
            <a:ext cx="216024" cy="21780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4</a:t>
            </a: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7497AD43-65CB-887D-BC0F-2B67DB07E8C8}"/>
              </a:ext>
            </a:extLst>
          </p:cNvPr>
          <p:cNvSpPr/>
          <p:nvPr/>
        </p:nvSpPr>
        <p:spPr>
          <a:xfrm>
            <a:off x="418873" y="817421"/>
            <a:ext cx="216024" cy="21780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2</a:t>
            </a:r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6A292312-5AAF-21B1-06A8-D7C281BE8B94}"/>
              </a:ext>
            </a:extLst>
          </p:cNvPr>
          <p:cNvSpPr/>
          <p:nvPr/>
        </p:nvSpPr>
        <p:spPr>
          <a:xfrm>
            <a:off x="2347029" y="1171331"/>
            <a:ext cx="216024" cy="21780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5</a:t>
            </a:r>
          </a:p>
        </p:txBody>
      </p:sp>
      <p:sp>
        <p:nvSpPr>
          <p:cNvPr id="254" name="TekstSylinder 253">
            <a:extLst>
              <a:ext uri="{FF2B5EF4-FFF2-40B4-BE49-F238E27FC236}">
                <a16:creationId xmlns:a16="http://schemas.microsoft.com/office/drawing/2014/main" id="{F3F2B623-7FAD-5490-045C-58D22D07C7FC}"/>
              </a:ext>
            </a:extLst>
          </p:cNvPr>
          <p:cNvSpPr txBox="1"/>
          <p:nvPr/>
        </p:nvSpPr>
        <p:spPr>
          <a:xfrm>
            <a:off x="663256" y="388082"/>
            <a:ext cx="120815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b-NO" b="1" dirty="0">
                <a:solidFill>
                  <a:sysClr val="windowText" lastClr="000000"/>
                </a:solidFill>
                <a:latin typeface="Trade Gothic Next" panose="020F0502020204030204" pitchFamily="34" charset="0"/>
              </a:rPr>
              <a:t>Parkering</a:t>
            </a:r>
            <a:endParaRPr lang="nb-NO" b="1" dirty="0">
              <a:solidFill>
                <a:sysClr val="windowText" lastClr="000000"/>
              </a:solidFill>
            </a:endParaRPr>
          </a:p>
        </p:txBody>
      </p:sp>
      <p:sp>
        <p:nvSpPr>
          <p:cNvPr id="255" name="TekstSylinder 254">
            <a:extLst>
              <a:ext uri="{FF2B5EF4-FFF2-40B4-BE49-F238E27FC236}">
                <a16:creationId xmlns:a16="http://schemas.microsoft.com/office/drawing/2014/main" id="{971E766B-5688-B241-903E-1DBF9344A4EC}"/>
              </a:ext>
            </a:extLst>
          </p:cNvPr>
          <p:cNvSpPr txBox="1"/>
          <p:nvPr/>
        </p:nvSpPr>
        <p:spPr>
          <a:xfrm>
            <a:off x="2590485" y="379347"/>
            <a:ext cx="1750522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latin typeface="Trade Gothic Next" panose="020F0502020204030204" pitchFamily="34" charset="0"/>
              </a:rPr>
              <a:t>Serviceområde</a:t>
            </a:r>
            <a:endParaRPr lang="nb-NO" sz="1400" b="1" dirty="0"/>
          </a:p>
        </p:txBody>
      </p:sp>
      <p:sp>
        <p:nvSpPr>
          <p:cNvPr id="256" name="TekstSylinder 255">
            <a:extLst>
              <a:ext uri="{FF2B5EF4-FFF2-40B4-BE49-F238E27FC236}">
                <a16:creationId xmlns:a16="http://schemas.microsoft.com/office/drawing/2014/main" id="{2C476097-03E7-C003-5AD3-19B0090527E8}"/>
              </a:ext>
            </a:extLst>
          </p:cNvPr>
          <p:cNvSpPr txBox="1"/>
          <p:nvPr/>
        </p:nvSpPr>
        <p:spPr>
          <a:xfrm>
            <a:off x="2589607" y="748981"/>
            <a:ext cx="2140356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latin typeface="Trade Gothic Next" panose="020F0502020204030204" pitchFamily="34" charset="0"/>
              </a:rPr>
              <a:t>Start-/målområdet</a:t>
            </a:r>
            <a:endParaRPr lang="nb-NO" b="1" dirty="0"/>
          </a:p>
        </p:txBody>
      </p:sp>
      <p:sp>
        <p:nvSpPr>
          <p:cNvPr id="260" name="TekstSylinder 259">
            <a:extLst>
              <a:ext uri="{FF2B5EF4-FFF2-40B4-BE49-F238E27FC236}">
                <a16:creationId xmlns:a16="http://schemas.microsoft.com/office/drawing/2014/main" id="{7322A08F-1CF3-2B83-D3C7-6BDC46B96BF1}"/>
              </a:ext>
            </a:extLst>
          </p:cNvPr>
          <p:cNvSpPr txBox="1"/>
          <p:nvPr/>
        </p:nvSpPr>
        <p:spPr>
          <a:xfrm>
            <a:off x="663707" y="758985"/>
            <a:ext cx="152807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ysClr val="windowText" lastClr="000000"/>
                </a:solidFill>
                <a:latin typeface="Trade Gothic Next" panose="020F0502020204030204" pitchFamily="34" charset="0"/>
              </a:rPr>
              <a:t>Parkering HC</a:t>
            </a:r>
            <a:endParaRPr lang="nb-NO" b="1" dirty="0">
              <a:solidFill>
                <a:sysClr val="windowText" lastClr="000000"/>
              </a:solidFill>
            </a:endParaRPr>
          </a:p>
        </p:txBody>
      </p:sp>
      <p:sp>
        <p:nvSpPr>
          <p:cNvPr id="261" name="TekstSylinder 260">
            <a:extLst>
              <a:ext uri="{FF2B5EF4-FFF2-40B4-BE49-F238E27FC236}">
                <a16:creationId xmlns:a16="http://schemas.microsoft.com/office/drawing/2014/main" id="{F53959B9-9C96-3016-1582-9ADA2C6D06A9}"/>
              </a:ext>
            </a:extLst>
          </p:cNvPr>
          <p:cNvSpPr txBox="1"/>
          <p:nvPr/>
        </p:nvSpPr>
        <p:spPr>
          <a:xfrm>
            <a:off x="2589604" y="1115608"/>
            <a:ext cx="777744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latin typeface="Trade Gothic Next" panose="020F0502020204030204" pitchFamily="34" charset="0"/>
              </a:rPr>
              <a:t>Start</a:t>
            </a:r>
            <a:endParaRPr lang="nb-NO" b="1" dirty="0"/>
          </a:p>
        </p:txBody>
      </p:sp>
      <p:sp>
        <p:nvSpPr>
          <p:cNvPr id="264" name="Ellipse 263">
            <a:extLst>
              <a:ext uri="{FF2B5EF4-FFF2-40B4-BE49-F238E27FC236}">
                <a16:creationId xmlns:a16="http://schemas.microsoft.com/office/drawing/2014/main" id="{70472F31-A57E-1245-9BA6-8D51594612A8}"/>
              </a:ext>
            </a:extLst>
          </p:cNvPr>
          <p:cNvSpPr/>
          <p:nvPr/>
        </p:nvSpPr>
        <p:spPr>
          <a:xfrm>
            <a:off x="2347029" y="1558259"/>
            <a:ext cx="216024" cy="21780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6</a:t>
            </a:r>
          </a:p>
        </p:txBody>
      </p:sp>
      <p:sp>
        <p:nvSpPr>
          <p:cNvPr id="265" name="Ellipse 264">
            <a:extLst>
              <a:ext uri="{FF2B5EF4-FFF2-40B4-BE49-F238E27FC236}">
                <a16:creationId xmlns:a16="http://schemas.microsoft.com/office/drawing/2014/main" id="{9854B88C-E061-03CB-F1E1-8A0B5A786002}"/>
              </a:ext>
            </a:extLst>
          </p:cNvPr>
          <p:cNvSpPr/>
          <p:nvPr/>
        </p:nvSpPr>
        <p:spPr>
          <a:xfrm>
            <a:off x="4895605" y="421248"/>
            <a:ext cx="216024" cy="217809"/>
          </a:xfrm>
          <a:prstGeom prst="ellipse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bg1"/>
                </a:solidFill>
                <a:latin typeface="Trade Gothic Next" panose="020B0503040303020004" pitchFamily="34" charset="0"/>
              </a:rPr>
              <a:t>9</a:t>
            </a:r>
          </a:p>
        </p:txBody>
      </p:sp>
      <p:sp>
        <p:nvSpPr>
          <p:cNvPr id="266" name="Ellipse 265">
            <a:extLst>
              <a:ext uri="{FF2B5EF4-FFF2-40B4-BE49-F238E27FC236}">
                <a16:creationId xmlns:a16="http://schemas.microsoft.com/office/drawing/2014/main" id="{C9EB9AC5-87AA-4CEF-12A9-6CB08447BF81}"/>
              </a:ext>
            </a:extLst>
          </p:cNvPr>
          <p:cNvSpPr/>
          <p:nvPr/>
        </p:nvSpPr>
        <p:spPr>
          <a:xfrm>
            <a:off x="4895605" y="764701"/>
            <a:ext cx="216024" cy="217809"/>
          </a:xfrm>
          <a:prstGeom prst="ellipse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bg1"/>
                </a:solidFill>
                <a:latin typeface="Trade Gothic Next" panose="020B0503040303020004" pitchFamily="34" charset="0"/>
              </a:rPr>
              <a:t>10</a:t>
            </a:r>
            <a:endParaRPr lang="nb-NO" b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68" name="TekstSylinder 267">
            <a:extLst>
              <a:ext uri="{FF2B5EF4-FFF2-40B4-BE49-F238E27FC236}">
                <a16:creationId xmlns:a16="http://schemas.microsoft.com/office/drawing/2014/main" id="{FD336DBC-385A-AFCF-3267-7BE353062ACD}"/>
              </a:ext>
            </a:extLst>
          </p:cNvPr>
          <p:cNvSpPr txBox="1"/>
          <p:nvPr/>
        </p:nvSpPr>
        <p:spPr>
          <a:xfrm>
            <a:off x="2589454" y="1482498"/>
            <a:ext cx="609426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latin typeface="Trade Gothic Next" panose="020F0502020204030204" pitchFamily="34" charset="0"/>
              </a:rPr>
              <a:t>Mål</a:t>
            </a:r>
            <a:endParaRPr lang="nb-NO" b="1" dirty="0"/>
          </a:p>
        </p:txBody>
      </p:sp>
      <p:sp>
        <p:nvSpPr>
          <p:cNvPr id="269" name="TekstSylinder 268">
            <a:extLst>
              <a:ext uri="{FF2B5EF4-FFF2-40B4-BE49-F238E27FC236}">
                <a16:creationId xmlns:a16="http://schemas.microsoft.com/office/drawing/2014/main" id="{D9E0FF21-552A-68E7-CAE0-6E478D26998F}"/>
              </a:ext>
            </a:extLst>
          </p:cNvPr>
          <p:cNvSpPr txBox="1"/>
          <p:nvPr/>
        </p:nvSpPr>
        <p:spPr>
          <a:xfrm>
            <a:off x="5136940" y="371033"/>
            <a:ext cx="1403228" cy="369332"/>
          </a:xfrm>
          <a:prstGeom prst="rect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bg1"/>
                </a:solidFill>
                <a:latin typeface="Trade Gothic Next" panose="020F0502020204030204" pitchFamily="34" charset="0"/>
              </a:rPr>
              <a:t>Rennkontor</a:t>
            </a:r>
            <a:endParaRPr lang="nb-NO" b="1" dirty="0">
              <a:solidFill>
                <a:schemeClr val="bg1"/>
              </a:solidFill>
            </a:endParaRPr>
          </a:p>
        </p:txBody>
      </p:sp>
      <p:sp>
        <p:nvSpPr>
          <p:cNvPr id="270" name="TekstSylinder 269">
            <a:extLst>
              <a:ext uri="{FF2B5EF4-FFF2-40B4-BE49-F238E27FC236}">
                <a16:creationId xmlns:a16="http://schemas.microsoft.com/office/drawing/2014/main" id="{090410AB-213C-95A8-9F85-6A46D1FB4D51}"/>
              </a:ext>
            </a:extLst>
          </p:cNvPr>
          <p:cNvSpPr txBox="1"/>
          <p:nvPr/>
        </p:nvSpPr>
        <p:spPr>
          <a:xfrm>
            <a:off x="5138175" y="742056"/>
            <a:ext cx="700379" cy="369332"/>
          </a:xfrm>
          <a:prstGeom prst="rect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Jury</a:t>
            </a:r>
          </a:p>
        </p:txBody>
      </p:sp>
      <p:sp>
        <p:nvSpPr>
          <p:cNvPr id="272" name="Ellipse 271">
            <a:extLst>
              <a:ext uri="{FF2B5EF4-FFF2-40B4-BE49-F238E27FC236}">
                <a16:creationId xmlns:a16="http://schemas.microsoft.com/office/drawing/2014/main" id="{B9386C84-A354-390F-9C33-8A6B5BC8B0EB}"/>
              </a:ext>
            </a:extLst>
          </p:cNvPr>
          <p:cNvSpPr/>
          <p:nvPr/>
        </p:nvSpPr>
        <p:spPr>
          <a:xfrm>
            <a:off x="414056" y="1170187"/>
            <a:ext cx="216024" cy="21780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11</a:t>
            </a:r>
            <a:endParaRPr lang="nb-NO" b="1" dirty="0">
              <a:solidFill>
                <a:sysClr val="windowText" lastClr="000000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73" name="TekstSylinder 272">
            <a:extLst>
              <a:ext uri="{FF2B5EF4-FFF2-40B4-BE49-F238E27FC236}">
                <a16:creationId xmlns:a16="http://schemas.microsoft.com/office/drawing/2014/main" id="{71083733-7CFE-8456-C716-B593124908EF}"/>
              </a:ext>
            </a:extLst>
          </p:cNvPr>
          <p:cNvSpPr txBox="1"/>
          <p:nvPr/>
        </p:nvSpPr>
        <p:spPr>
          <a:xfrm>
            <a:off x="667111" y="1120612"/>
            <a:ext cx="89745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Toalett</a:t>
            </a:r>
          </a:p>
        </p:txBody>
      </p:sp>
      <p:sp>
        <p:nvSpPr>
          <p:cNvPr id="276" name="Ellipse 275">
            <a:extLst>
              <a:ext uri="{FF2B5EF4-FFF2-40B4-BE49-F238E27FC236}">
                <a16:creationId xmlns:a16="http://schemas.microsoft.com/office/drawing/2014/main" id="{F5781C56-7EBD-3544-6133-AE97D77F7346}"/>
              </a:ext>
            </a:extLst>
          </p:cNvPr>
          <p:cNvSpPr/>
          <p:nvPr/>
        </p:nvSpPr>
        <p:spPr>
          <a:xfrm>
            <a:off x="429133" y="1923295"/>
            <a:ext cx="216024" cy="21780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17</a:t>
            </a:r>
            <a:endParaRPr lang="nb-NO" b="1" dirty="0">
              <a:solidFill>
                <a:sysClr val="windowText" lastClr="000000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77" name="TekstSylinder 276">
            <a:extLst>
              <a:ext uri="{FF2B5EF4-FFF2-40B4-BE49-F238E27FC236}">
                <a16:creationId xmlns:a16="http://schemas.microsoft.com/office/drawing/2014/main" id="{74966F97-BB9A-7FC4-D9AB-0929C917A6DD}"/>
              </a:ext>
            </a:extLst>
          </p:cNvPr>
          <p:cNvSpPr txBox="1"/>
          <p:nvPr/>
        </p:nvSpPr>
        <p:spPr>
          <a:xfrm>
            <a:off x="669653" y="1861385"/>
            <a:ext cx="140322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Garderober</a:t>
            </a:r>
          </a:p>
        </p:txBody>
      </p:sp>
      <p:sp>
        <p:nvSpPr>
          <p:cNvPr id="278" name="Ellipse 277">
            <a:extLst>
              <a:ext uri="{FF2B5EF4-FFF2-40B4-BE49-F238E27FC236}">
                <a16:creationId xmlns:a16="http://schemas.microsoft.com/office/drawing/2014/main" id="{B3686EDF-5182-C6BF-9D02-769C478D418B}"/>
              </a:ext>
            </a:extLst>
          </p:cNvPr>
          <p:cNvSpPr/>
          <p:nvPr/>
        </p:nvSpPr>
        <p:spPr>
          <a:xfrm>
            <a:off x="6752840" y="458411"/>
            <a:ext cx="216024" cy="217809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13</a:t>
            </a:r>
            <a:endParaRPr lang="nb-NO" b="1" dirty="0">
              <a:solidFill>
                <a:schemeClr val="tx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79" name="TekstSylinder 278">
            <a:extLst>
              <a:ext uri="{FF2B5EF4-FFF2-40B4-BE49-F238E27FC236}">
                <a16:creationId xmlns:a16="http://schemas.microsoft.com/office/drawing/2014/main" id="{1E0DF040-9F3C-56DE-A1CE-B69D668D9A9E}"/>
              </a:ext>
            </a:extLst>
          </p:cNvPr>
          <p:cNvSpPr txBox="1"/>
          <p:nvPr/>
        </p:nvSpPr>
        <p:spPr>
          <a:xfrm>
            <a:off x="6985676" y="380472"/>
            <a:ext cx="857729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latin typeface="Trade Gothic Next" panose="020B0503040303020004" pitchFamily="34" charset="0"/>
              </a:rPr>
              <a:t>VGTV</a:t>
            </a:r>
          </a:p>
        </p:txBody>
      </p:sp>
      <p:sp>
        <p:nvSpPr>
          <p:cNvPr id="280" name="Ellipse 279">
            <a:extLst>
              <a:ext uri="{FF2B5EF4-FFF2-40B4-BE49-F238E27FC236}">
                <a16:creationId xmlns:a16="http://schemas.microsoft.com/office/drawing/2014/main" id="{E6401F27-226B-1629-8909-85287895126C}"/>
              </a:ext>
            </a:extLst>
          </p:cNvPr>
          <p:cNvSpPr/>
          <p:nvPr/>
        </p:nvSpPr>
        <p:spPr>
          <a:xfrm>
            <a:off x="7236609" y="4856986"/>
            <a:ext cx="216024" cy="21780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4</a:t>
            </a:r>
          </a:p>
        </p:txBody>
      </p:sp>
      <p:sp>
        <p:nvSpPr>
          <p:cNvPr id="281" name="Ellipse 280">
            <a:extLst>
              <a:ext uri="{FF2B5EF4-FFF2-40B4-BE49-F238E27FC236}">
                <a16:creationId xmlns:a16="http://schemas.microsoft.com/office/drawing/2014/main" id="{5444E561-7F6B-BC87-68FC-ADD27B89029D}"/>
              </a:ext>
            </a:extLst>
          </p:cNvPr>
          <p:cNvSpPr/>
          <p:nvPr/>
        </p:nvSpPr>
        <p:spPr>
          <a:xfrm>
            <a:off x="1765939" y="3975129"/>
            <a:ext cx="216024" cy="21780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15</a:t>
            </a:r>
          </a:p>
        </p:txBody>
      </p:sp>
      <p:sp>
        <p:nvSpPr>
          <p:cNvPr id="289" name="Ellipse 288">
            <a:extLst>
              <a:ext uri="{FF2B5EF4-FFF2-40B4-BE49-F238E27FC236}">
                <a16:creationId xmlns:a16="http://schemas.microsoft.com/office/drawing/2014/main" id="{B4142415-9024-FCAA-072D-58A03302032E}"/>
              </a:ext>
            </a:extLst>
          </p:cNvPr>
          <p:cNvSpPr/>
          <p:nvPr/>
        </p:nvSpPr>
        <p:spPr>
          <a:xfrm>
            <a:off x="5450265" y="4738393"/>
            <a:ext cx="216024" cy="217809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13</a:t>
            </a:r>
            <a:endParaRPr lang="nb-NO" b="1" dirty="0">
              <a:solidFill>
                <a:schemeClr val="tx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90" name="Ellipse 289">
            <a:extLst>
              <a:ext uri="{FF2B5EF4-FFF2-40B4-BE49-F238E27FC236}">
                <a16:creationId xmlns:a16="http://schemas.microsoft.com/office/drawing/2014/main" id="{8F13A537-F058-306E-C925-1A95D4D52934}"/>
              </a:ext>
            </a:extLst>
          </p:cNvPr>
          <p:cNvSpPr/>
          <p:nvPr/>
        </p:nvSpPr>
        <p:spPr>
          <a:xfrm>
            <a:off x="8042441" y="442953"/>
            <a:ext cx="216024" cy="21780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15</a:t>
            </a:r>
            <a:endParaRPr lang="nb-NO" b="1" dirty="0">
              <a:solidFill>
                <a:sysClr val="windowText" lastClr="000000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91" name="TekstSylinder 290">
            <a:extLst>
              <a:ext uri="{FF2B5EF4-FFF2-40B4-BE49-F238E27FC236}">
                <a16:creationId xmlns:a16="http://schemas.microsoft.com/office/drawing/2014/main" id="{A603A8E6-A256-C017-931E-50D7BA1E0CD2}"/>
              </a:ext>
            </a:extLst>
          </p:cNvPr>
          <p:cNvSpPr txBox="1"/>
          <p:nvPr/>
        </p:nvSpPr>
        <p:spPr>
          <a:xfrm>
            <a:off x="8292089" y="373331"/>
            <a:ext cx="2097385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Parkering arrangør</a:t>
            </a:r>
          </a:p>
        </p:txBody>
      </p:sp>
      <p:sp>
        <p:nvSpPr>
          <p:cNvPr id="294" name="Ellipse 293">
            <a:extLst>
              <a:ext uri="{FF2B5EF4-FFF2-40B4-BE49-F238E27FC236}">
                <a16:creationId xmlns:a16="http://schemas.microsoft.com/office/drawing/2014/main" id="{C531952E-87B8-5E59-F126-079171A59770}"/>
              </a:ext>
            </a:extLst>
          </p:cNvPr>
          <p:cNvSpPr/>
          <p:nvPr/>
        </p:nvSpPr>
        <p:spPr>
          <a:xfrm>
            <a:off x="10599534" y="468050"/>
            <a:ext cx="216024" cy="217809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16</a:t>
            </a:r>
            <a:endParaRPr lang="nb-NO" b="1" dirty="0">
              <a:solidFill>
                <a:schemeClr val="tx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97" name="TekstSylinder 296">
            <a:extLst>
              <a:ext uri="{FF2B5EF4-FFF2-40B4-BE49-F238E27FC236}">
                <a16:creationId xmlns:a16="http://schemas.microsoft.com/office/drawing/2014/main" id="{0F0FF6FC-0102-3FA3-E0DE-ECD89E9F5A9F}"/>
              </a:ext>
            </a:extLst>
          </p:cNvPr>
          <p:cNvSpPr txBox="1"/>
          <p:nvPr/>
        </p:nvSpPr>
        <p:spPr>
          <a:xfrm>
            <a:off x="10867200" y="395369"/>
            <a:ext cx="1269982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latin typeface="Trade Gothic Next" panose="020B0503040303020004" pitchFamily="34" charset="0"/>
              </a:rPr>
              <a:t>Publikum</a:t>
            </a:r>
          </a:p>
        </p:txBody>
      </p:sp>
      <p:sp>
        <p:nvSpPr>
          <p:cNvPr id="300" name="Ellipse 299">
            <a:extLst>
              <a:ext uri="{FF2B5EF4-FFF2-40B4-BE49-F238E27FC236}">
                <a16:creationId xmlns:a16="http://schemas.microsoft.com/office/drawing/2014/main" id="{AEDF91D2-0279-EA1B-E397-0FD2B6596DB2}"/>
              </a:ext>
            </a:extLst>
          </p:cNvPr>
          <p:cNvSpPr/>
          <p:nvPr/>
        </p:nvSpPr>
        <p:spPr>
          <a:xfrm>
            <a:off x="6526077" y="4661937"/>
            <a:ext cx="216024" cy="217809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16</a:t>
            </a:r>
            <a:endParaRPr lang="nb-NO" b="1" dirty="0">
              <a:solidFill>
                <a:schemeClr val="tx1"/>
              </a:solidFill>
              <a:latin typeface="Trade Gothic Next" panose="020B0503040303020004" pitchFamily="34" charset="0"/>
            </a:endParaRPr>
          </a:p>
        </p:txBody>
      </p:sp>
      <p:cxnSp>
        <p:nvCxnSpPr>
          <p:cNvPr id="303" name="Rett pilkobling 302">
            <a:extLst>
              <a:ext uri="{FF2B5EF4-FFF2-40B4-BE49-F238E27FC236}">
                <a16:creationId xmlns:a16="http://schemas.microsoft.com/office/drawing/2014/main" id="{894A023A-5168-8C62-8C3B-0EB444994CEC}"/>
              </a:ext>
            </a:extLst>
          </p:cNvPr>
          <p:cNvCxnSpPr>
            <a:cxnSpLocks/>
          </p:cNvCxnSpPr>
          <p:nvPr/>
        </p:nvCxnSpPr>
        <p:spPr>
          <a:xfrm flipV="1">
            <a:off x="5068376" y="5332041"/>
            <a:ext cx="1278064" cy="86558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6" name="Rett pilkobling 305">
            <a:extLst>
              <a:ext uri="{FF2B5EF4-FFF2-40B4-BE49-F238E27FC236}">
                <a16:creationId xmlns:a16="http://schemas.microsoft.com/office/drawing/2014/main" id="{35BEC73D-476B-0A60-FA97-7CFCD52FE744}"/>
              </a:ext>
            </a:extLst>
          </p:cNvPr>
          <p:cNvCxnSpPr>
            <a:cxnSpLocks/>
          </p:cNvCxnSpPr>
          <p:nvPr/>
        </p:nvCxnSpPr>
        <p:spPr>
          <a:xfrm flipV="1">
            <a:off x="4785116" y="5117727"/>
            <a:ext cx="1189335" cy="78545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Rett pilkobling 7">
            <a:extLst>
              <a:ext uri="{FF2B5EF4-FFF2-40B4-BE49-F238E27FC236}">
                <a16:creationId xmlns:a16="http://schemas.microsoft.com/office/drawing/2014/main" id="{91D26B67-85D5-D38E-1C9F-6D6118E307A6}"/>
              </a:ext>
            </a:extLst>
          </p:cNvPr>
          <p:cNvCxnSpPr>
            <a:cxnSpLocks/>
          </p:cNvCxnSpPr>
          <p:nvPr/>
        </p:nvCxnSpPr>
        <p:spPr>
          <a:xfrm flipV="1">
            <a:off x="7516087" y="4044091"/>
            <a:ext cx="550255" cy="239051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7342AF23-5624-DA8A-051A-03900AF74558}"/>
              </a:ext>
            </a:extLst>
          </p:cNvPr>
          <p:cNvSpPr/>
          <p:nvPr/>
        </p:nvSpPr>
        <p:spPr>
          <a:xfrm>
            <a:off x="2349103" y="1931364"/>
            <a:ext cx="216024" cy="21780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7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E103C77A-6E92-265E-4FA8-0DE38DAC3078}"/>
              </a:ext>
            </a:extLst>
          </p:cNvPr>
          <p:cNvSpPr txBox="1"/>
          <p:nvPr/>
        </p:nvSpPr>
        <p:spPr>
          <a:xfrm>
            <a:off x="2589454" y="1847460"/>
            <a:ext cx="1823600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 err="1">
                <a:latin typeface="Trade Gothic Next" panose="020F0502020204030204" pitchFamily="34" charset="0"/>
              </a:rPr>
              <a:t>Premiesermoni</a:t>
            </a:r>
            <a:endParaRPr lang="nb-NO" b="1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6711F67-AA2D-56B8-59DE-A41AABB8640A}"/>
              </a:ext>
            </a:extLst>
          </p:cNvPr>
          <p:cNvSpPr/>
          <p:nvPr/>
        </p:nvSpPr>
        <p:spPr>
          <a:xfrm>
            <a:off x="7741340" y="4584671"/>
            <a:ext cx="216024" cy="21780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bg1"/>
                </a:solidFill>
                <a:latin typeface="Trade Gothic Next" panose="020B0503040303020004" pitchFamily="34" charset="0"/>
              </a:rPr>
              <a:t>2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7E4F9BF-31A4-BD12-E82D-E4E9758B9048}"/>
              </a:ext>
            </a:extLst>
          </p:cNvPr>
          <p:cNvSpPr/>
          <p:nvPr/>
        </p:nvSpPr>
        <p:spPr>
          <a:xfrm>
            <a:off x="6539799" y="4963619"/>
            <a:ext cx="216024" cy="21780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7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B279FD4-6DA7-D7EB-BECE-99ADD3602301}"/>
              </a:ext>
            </a:extLst>
          </p:cNvPr>
          <p:cNvSpPr/>
          <p:nvPr/>
        </p:nvSpPr>
        <p:spPr>
          <a:xfrm>
            <a:off x="7464606" y="4353596"/>
            <a:ext cx="216024" cy="21780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11</a:t>
            </a:r>
            <a:endParaRPr lang="nb-NO" b="1" dirty="0">
              <a:solidFill>
                <a:sysClr val="windowText" lastClr="000000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BB9B25E-EE1B-08CC-033C-6716BEEED715}"/>
              </a:ext>
            </a:extLst>
          </p:cNvPr>
          <p:cNvSpPr/>
          <p:nvPr/>
        </p:nvSpPr>
        <p:spPr>
          <a:xfrm>
            <a:off x="1520803" y="4937176"/>
            <a:ext cx="216024" cy="21780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12</a:t>
            </a:r>
            <a:endParaRPr lang="nb-NO" b="1" dirty="0">
              <a:solidFill>
                <a:sysClr val="windowText" lastClr="000000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5994EB1-098F-E4F9-792F-079753B9CA01}"/>
              </a:ext>
            </a:extLst>
          </p:cNvPr>
          <p:cNvSpPr/>
          <p:nvPr/>
        </p:nvSpPr>
        <p:spPr>
          <a:xfrm>
            <a:off x="423928" y="1567530"/>
            <a:ext cx="216024" cy="21780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12</a:t>
            </a:r>
            <a:endParaRPr lang="nb-NO" b="1" dirty="0">
              <a:solidFill>
                <a:sysClr val="windowText" lastClr="000000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E439FB0C-3CB5-1669-4594-7363A4C186DB}"/>
              </a:ext>
            </a:extLst>
          </p:cNvPr>
          <p:cNvSpPr txBox="1"/>
          <p:nvPr/>
        </p:nvSpPr>
        <p:spPr>
          <a:xfrm>
            <a:off x="670609" y="1491769"/>
            <a:ext cx="126998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Toalett HC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2E25991-982C-EAA5-24BB-D7E04F493C0F}"/>
              </a:ext>
            </a:extLst>
          </p:cNvPr>
          <p:cNvSpPr/>
          <p:nvPr/>
        </p:nvSpPr>
        <p:spPr>
          <a:xfrm>
            <a:off x="575433" y="4366862"/>
            <a:ext cx="216024" cy="21780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15</a:t>
            </a:r>
          </a:p>
        </p:txBody>
      </p:sp>
      <p:cxnSp>
        <p:nvCxnSpPr>
          <p:cNvPr id="26" name="Rett pilkobling 25">
            <a:extLst>
              <a:ext uri="{FF2B5EF4-FFF2-40B4-BE49-F238E27FC236}">
                <a16:creationId xmlns:a16="http://schemas.microsoft.com/office/drawing/2014/main" id="{5A07FB13-801C-BC21-FB2A-94C453ABB510}"/>
              </a:ext>
            </a:extLst>
          </p:cNvPr>
          <p:cNvCxnSpPr>
            <a:cxnSpLocks/>
          </p:cNvCxnSpPr>
          <p:nvPr/>
        </p:nvCxnSpPr>
        <p:spPr>
          <a:xfrm flipH="1">
            <a:off x="93373" y="4492264"/>
            <a:ext cx="405850" cy="105522"/>
          </a:xfrm>
          <a:prstGeom prst="straightConnector1">
            <a:avLst/>
          </a:prstGeom>
          <a:ln w="1905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Rett pilkobling 28">
            <a:extLst>
              <a:ext uri="{FF2B5EF4-FFF2-40B4-BE49-F238E27FC236}">
                <a16:creationId xmlns:a16="http://schemas.microsoft.com/office/drawing/2014/main" id="{16CB2301-6B98-0A75-2B9C-55CB2DE491A4}"/>
              </a:ext>
            </a:extLst>
          </p:cNvPr>
          <p:cNvCxnSpPr>
            <a:cxnSpLocks/>
          </p:cNvCxnSpPr>
          <p:nvPr/>
        </p:nvCxnSpPr>
        <p:spPr>
          <a:xfrm>
            <a:off x="3455553" y="4647071"/>
            <a:ext cx="656528" cy="59791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Rett pilkobling 29">
            <a:extLst>
              <a:ext uri="{FF2B5EF4-FFF2-40B4-BE49-F238E27FC236}">
                <a16:creationId xmlns:a16="http://schemas.microsoft.com/office/drawing/2014/main" id="{34C956AF-6EFD-B14E-7F1B-CDD8AA31318E}"/>
              </a:ext>
            </a:extLst>
          </p:cNvPr>
          <p:cNvCxnSpPr>
            <a:cxnSpLocks/>
          </p:cNvCxnSpPr>
          <p:nvPr/>
        </p:nvCxnSpPr>
        <p:spPr>
          <a:xfrm flipH="1" flipV="1">
            <a:off x="3455553" y="4545025"/>
            <a:ext cx="690831" cy="52761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1" name="Rett pilkobling 240">
            <a:extLst>
              <a:ext uri="{FF2B5EF4-FFF2-40B4-BE49-F238E27FC236}">
                <a16:creationId xmlns:a16="http://schemas.microsoft.com/office/drawing/2014/main" id="{31054648-3410-F162-AB6F-CCEAAB6901BC}"/>
              </a:ext>
            </a:extLst>
          </p:cNvPr>
          <p:cNvCxnSpPr>
            <a:cxnSpLocks/>
          </p:cNvCxnSpPr>
          <p:nvPr/>
        </p:nvCxnSpPr>
        <p:spPr>
          <a:xfrm flipV="1">
            <a:off x="132077" y="4762834"/>
            <a:ext cx="675690" cy="152161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2" name="Rett pilkobling 241">
            <a:extLst>
              <a:ext uri="{FF2B5EF4-FFF2-40B4-BE49-F238E27FC236}">
                <a16:creationId xmlns:a16="http://schemas.microsoft.com/office/drawing/2014/main" id="{C9A2E7CB-0C35-0569-3539-46B0366EC293}"/>
              </a:ext>
            </a:extLst>
          </p:cNvPr>
          <p:cNvCxnSpPr>
            <a:cxnSpLocks/>
          </p:cNvCxnSpPr>
          <p:nvPr/>
        </p:nvCxnSpPr>
        <p:spPr>
          <a:xfrm flipH="1">
            <a:off x="132077" y="4680304"/>
            <a:ext cx="666558" cy="154186"/>
          </a:xfrm>
          <a:prstGeom prst="straightConnector1">
            <a:avLst/>
          </a:prstGeom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3" name="Ellipse 252">
            <a:extLst>
              <a:ext uri="{FF2B5EF4-FFF2-40B4-BE49-F238E27FC236}">
                <a16:creationId xmlns:a16="http://schemas.microsoft.com/office/drawing/2014/main" id="{934EB2B9-5A5F-4372-6B47-9AD0C8074A11}"/>
              </a:ext>
            </a:extLst>
          </p:cNvPr>
          <p:cNvSpPr/>
          <p:nvPr/>
        </p:nvSpPr>
        <p:spPr>
          <a:xfrm>
            <a:off x="11921158" y="4639177"/>
            <a:ext cx="216024" cy="217809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16</a:t>
            </a:r>
            <a:endParaRPr lang="nb-NO" b="1" dirty="0">
              <a:solidFill>
                <a:schemeClr val="tx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57" name="Ellipse 256">
            <a:extLst>
              <a:ext uri="{FF2B5EF4-FFF2-40B4-BE49-F238E27FC236}">
                <a16:creationId xmlns:a16="http://schemas.microsoft.com/office/drawing/2014/main" id="{806996E8-BD00-DA83-606D-746C1DF0171D}"/>
              </a:ext>
            </a:extLst>
          </p:cNvPr>
          <p:cNvSpPr/>
          <p:nvPr/>
        </p:nvSpPr>
        <p:spPr>
          <a:xfrm>
            <a:off x="4317482" y="4812565"/>
            <a:ext cx="216024" cy="217809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16</a:t>
            </a:r>
            <a:endParaRPr lang="nb-NO" b="1" dirty="0">
              <a:solidFill>
                <a:schemeClr val="tx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58" name="Ellipse 257">
            <a:extLst>
              <a:ext uri="{FF2B5EF4-FFF2-40B4-BE49-F238E27FC236}">
                <a16:creationId xmlns:a16="http://schemas.microsoft.com/office/drawing/2014/main" id="{5763932F-C226-D50E-B00D-814E29AFD153}"/>
              </a:ext>
            </a:extLst>
          </p:cNvPr>
          <p:cNvSpPr/>
          <p:nvPr/>
        </p:nvSpPr>
        <p:spPr>
          <a:xfrm>
            <a:off x="6749161" y="799815"/>
            <a:ext cx="216024" cy="217809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14</a:t>
            </a:r>
            <a:endParaRPr lang="nb-NO" b="1" dirty="0">
              <a:solidFill>
                <a:schemeClr val="tx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62" name="TekstSylinder 261">
            <a:extLst>
              <a:ext uri="{FF2B5EF4-FFF2-40B4-BE49-F238E27FC236}">
                <a16:creationId xmlns:a16="http://schemas.microsoft.com/office/drawing/2014/main" id="{AAC2A8ED-312B-152E-A1F9-C1B71EF2F30C}"/>
              </a:ext>
            </a:extLst>
          </p:cNvPr>
          <p:cNvSpPr txBox="1"/>
          <p:nvPr/>
        </p:nvSpPr>
        <p:spPr>
          <a:xfrm>
            <a:off x="6985004" y="748679"/>
            <a:ext cx="857729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latin typeface="Trade Gothic Next" panose="020B0503040303020004" pitchFamily="34" charset="0"/>
              </a:rPr>
              <a:t>Presse</a:t>
            </a:r>
          </a:p>
        </p:txBody>
      </p:sp>
      <p:sp>
        <p:nvSpPr>
          <p:cNvPr id="263" name="Ellipse 262">
            <a:extLst>
              <a:ext uri="{FF2B5EF4-FFF2-40B4-BE49-F238E27FC236}">
                <a16:creationId xmlns:a16="http://schemas.microsoft.com/office/drawing/2014/main" id="{45F18B62-687D-338E-0119-1C2448124576}"/>
              </a:ext>
            </a:extLst>
          </p:cNvPr>
          <p:cNvSpPr/>
          <p:nvPr/>
        </p:nvSpPr>
        <p:spPr>
          <a:xfrm>
            <a:off x="6937096" y="5008822"/>
            <a:ext cx="216024" cy="217809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13</a:t>
            </a:r>
            <a:endParaRPr lang="nb-NO" b="1" dirty="0">
              <a:solidFill>
                <a:schemeClr val="tx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74" name="Ellipse 273">
            <a:extLst>
              <a:ext uri="{FF2B5EF4-FFF2-40B4-BE49-F238E27FC236}">
                <a16:creationId xmlns:a16="http://schemas.microsoft.com/office/drawing/2014/main" id="{DEA2EBB4-E3A6-0CB7-796C-2DA963A61702}"/>
              </a:ext>
            </a:extLst>
          </p:cNvPr>
          <p:cNvSpPr/>
          <p:nvPr/>
        </p:nvSpPr>
        <p:spPr>
          <a:xfrm>
            <a:off x="11943753" y="4112183"/>
            <a:ext cx="216024" cy="217809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13</a:t>
            </a:r>
            <a:endParaRPr lang="nb-NO" b="1" dirty="0">
              <a:solidFill>
                <a:schemeClr val="tx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83" name="Ellipse 282">
            <a:extLst>
              <a:ext uri="{FF2B5EF4-FFF2-40B4-BE49-F238E27FC236}">
                <a16:creationId xmlns:a16="http://schemas.microsoft.com/office/drawing/2014/main" id="{6EE5BA7A-4F31-B0D2-56B0-0CB425D0AA8E}"/>
              </a:ext>
            </a:extLst>
          </p:cNvPr>
          <p:cNvSpPr/>
          <p:nvPr/>
        </p:nvSpPr>
        <p:spPr>
          <a:xfrm>
            <a:off x="6831357" y="4774194"/>
            <a:ext cx="216024" cy="217809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14</a:t>
            </a:r>
            <a:endParaRPr lang="nb-NO" b="1" dirty="0">
              <a:solidFill>
                <a:schemeClr val="tx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84" name="Ellipse 283">
            <a:extLst>
              <a:ext uri="{FF2B5EF4-FFF2-40B4-BE49-F238E27FC236}">
                <a16:creationId xmlns:a16="http://schemas.microsoft.com/office/drawing/2014/main" id="{FC6708AA-A31F-2E0E-2E56-78AD15740BCA}"/>
              </a:ext>
            </a:extLst>
          </p:cNvPr>
          <p:cNvSpPr/>
          <p:nvPr/>
        </p:nvSpPr>
        <p:spPr>
          <a:xfrm>
            <a:off x="1770489" y="4888301"/>
            <a:ext cx="216024" cy="21780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11</a:t>
            </a:r>
            <a:endParaRPr lang="nb-NO" b="1" dirty="0">
              <a:solidFill>
                <a:sysClr val="windowText" lastClr="000000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285" name="Ellipse 284">
            <a:extLst>
              <a:ext uri="{FF2B5EF4-FFF2-40B4-BE49-F238E27FC236}">
                <a16:creationId xmlns:a16="http://schemas.microsoft.com/office/drawing/2014/main" id="{26BD07F4-CBCE-1556-0B2A-D3842AFE1877}"/>
              </a:ext>
            </a:extLst>
          </p:cNvPr>
          <p:cNvSpPr/>
          <p:nvPr/>
        </p:nvSpPr>
        <p:spPr>
          <a:xfrm>
            <a:off x="2351258" y="2279175"/>
            <a:ext cx="216024" cy="21780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8</a:t>
            </a:r>
          </a:p>
        </p:txBody>
      </p:sp>
      <p:sp>
        <p:nvSpPr>
          <p:cNvPr id="286" name="TekstSylinder 285">
            <a:extLst>
              <a:ext uri="{FF2B5EF4-FFF2-40B4-BE49-F238E27FC236}">
                <a16:creationId xmlns:a16="http://schemas.microsoft.com/office/drawing/2014/main" id="{0493166F-5C78-4A8D-C8CE-6D9E9BB27C85}"/>
              </a:ext>
            </a:extLst>
          </p:cNvPr>
          <p:cNvSpPr txBox="1"/>
          <p:nvPr/>
        </p:nvSpPr>
        <p:spPr>
          <a:xfrm>
            <a:off x="2589454" y="2217397"/>
            <a:ext cx="1823600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latin typeface="Trade Gothic Next" panose="020F0502020204030204" pitchFamily="34" charset="0"/>
              </a:rPr>
              <a:t>Deltakerpremie</a:t>
            </a:r>
            <a:endParaRPr lang="nb-NO" b="1" dirty="0"/>
          </a:p>
        </p:txBody>
      </p:sp>
      <p:sp>
        <p:nvSpPr>
          <p:cNvPr id="287" name="Ellipse 286">
            <a:extLst>
              <a:ext uri="{FF2B5EF4-FFF2-40B4-BE49-F238E27FC236}">
                <a16:creationId xmlns:a16="http://schemas.microsoft.com/office/drawing/2014/main" id="{AE451090-0DE8-11CF-3CE1-C8024FDB9D7C}"/>
              </a:ext>
            </a:extLst>
          </p:cNvPr>
          <p:cNvSpPr/>
          <p:nvPr/>
        </p:nvSpPr>
        <p:spPr>
          <a:xfrm>
            <a:off x="435080" y="2296818"/>
            <a:ext cx="216024" cy="21780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18</a:t>
            </a:r>
            <a:endParaRPr lang="nb-NO" b="1" dirty="0">
              <a:solidFill>
                <a:sysClr val="windowText" lastClr="000000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64" name="TekstSylinder 63">
            <a:extLst>
              <a:ext uri="{FF2B5EF4-FFF2-40B4-BE49-F238E27FC236}">
                <a16:creationId xmlns:a16="http://schemas.microsoft.com/office/drawing/2014/main" id="{BA6F0AAF-E27F-1392-AC82-BD6A34D0278B}"/>
              </a:ext>
            </a:extLst>
          </p:cNvPr>
          <p:cNvSpPr txBox="1"/>
          <p:nvPr/>
        </p:nvSpPr>
        <p:spPr>
          <a:xfrm>
            <a:off x="669653" y="2232826"/>
            <a:ext cx="67569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ysClr val="windowText" lastClr="000000"/>
                </a:solidFill>
                <a:latin typeface="Trade Gothic Next" panose="020F0502020204030204" pitchFamily="34" charset="0"/>
              </a:rPr>
              <a:t>Kafé</a:t>
            </a:r>
            <a:endParaRPr lang="nb-NO" b="1" dirty="0">
              <a:solidFill>
                <a:sysClr val="windowText" lastClr="00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B6493BF8-619D-9407-5D9D-92A061AC52E7}"/>
              </a:ext>
            </a:extLst>
          </p:cNvPr>
          <p:cNvSpPr/>
          <p:nvPr/>
        </p:nvSpPr>
        <p:spPr>
          <a:xfrm>
            <a:off x="4775435" y="4748081"/>
            <a:ext cx="216024" cy="21780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  <a:latin typeface="Trade Gothic Next" panose="020B0503040303020004" pitchFamily="34" charset="0"/>
              </a:rPr>
              <a:t>8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955BC8DB-6B00-0B02-75A7-B64DB2EB8382}"/>
              </a:ext>
            </a:extLst>
          </p:cNvPr>
          <p:cNvSpPr/>
          <p:nvPr/>
        </p:nvSpPr>
        <p:spPr>
          <a:xfrm>
            <a:off x="1129319" y="4950217"/>
            <a:ext cx="216024" cy="217809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sysClr val="windowText" lastClr="000000"/>
                </a:solidFill>
                <a:latin typeface="Trade Gothic Next" panose="020B0503040303020004" pitchFamily="34" charset="0"/>
              </a:rPr>
              <a:t>18</a:t>
            </a:r>
            <a:endParaRPr lang="nb-NO" b="1" dirty="0">
              <a:solidFill>
                <a:sysClr val="windowText" lastClr="000000"/>
              </a:solidFill>
              <a:latin typeface="Trade Gothic Next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0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57C5D3-DF3E-53EC-3292-98993911B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4A219F-C3A5-72FB-9496-33BAFD22E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0" y="2213860"/>
            <a:ext cx="5355468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latin typeface="Aptos" panose="020B0004020202020204" pitchFamily="34" charset="0"/>
              </a:rPr>
              <a:t>3,3 km </a:t>
            </a:r>
            <a:r>
              <a:rPr lang="nb-NO" sz="3600" b="1" dirty="0">
                <a:latin typeface="Aptos" panose="020B0004020202020204" pitchFamily="34" charset="0"/>
              </a:rPr>
              <a:t>(</a:t>
            </a:r>
            <a:r>
              <a:rPr lang="nb-NO" sz="3600" b="1" i="1" dirty="0">
                <a:latin typeface="Aptos" panose="020B0004020202020204" pitchFamily="34" charset="0"/>
              </a:rPr>
              <a:t>alternativ</a:t>
            </a:r>
            <a:r>
              <a:rPr lang="nb-NO" sz="3600" b="1" dirty="0">
                <a:latin typeface="Aptos" panose="020B0004020202020204" pitchFamily="34" charset="0"/>
              </a:rPr>
              <a:t>)</a:t>
            </a:r>
            <a:endParaRPr lang="nb-NO" sz="4800" b="1" dirty="0">
              <a:latin typeface="Aptos" panose="020B0004020202020204" pitchFamily="34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434DD35-9849-11BB-9CD3-5DA5BC339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80" y="3386113"/>
            <a:ext cx="7516442" cy="1572714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en-US" sz="2600" b="1" dirty="0" err="1">
                <a:latin typeface="Aptos" panose="020B0004020202020204" pitchFamily="34" charset="0"/>
              </a:rPr>
              <a:t>Lengde</a:t>
            </a:r>
            <a:r>
              <a:rPr lang="en-US" sz="2600" b="1" dirty="0">
                <a:latin typeface="Aptos" panose="020B0004020202020204" pitchFamily="34" charset="0"/>
              </a:rPr>
              <a:t>: 3302 m</a:t>
            </a:r>
          </a:p>
          <a:p>
            <a:pPr rtl="0"/>
            <a:endParaRPr lang="en-US" sz="2000" b="1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Høydeforskjell</a:t>
            </a:r>
            <a:r>
              <a:rPr lang="en-US" sz="2000" dirty="0">
                <a:latin typeface="Aptos" panose="020B0004020202020204" pitchFamily="34" charset="0"/>
              </a:rPr>
              <a:t>: 30 m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Maksimal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</a:rPr>
              <a:t>stigning</a:t>
            </a:r>
            <a:r>
              <a:rPr lang="en-US" sz="2000" dirty="0">
                <a:latin typeface="Aptos" panose="020B0004020202020204" pitchFamily="34" charset="0"/>
              </a:rPr>
              <a:t>: 18 m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>
                <a:latin typeface="Aptos" panose="020B0004020202020204" pitchFamily="34" charset="0"/>
              </a:rPr>
              <a:t>Total </a:t>
            </a:r>
            <a:r>
              <a:rPr lang="en-US" sz="2000" dirty="0" err="1">
                <a:latin typeface="Aptos" panose="020B0004020202020204" pitchFamily="34" charset="0"/>
              </a:rPr>
              <a:t>stigning</a:t>
            </a:r>
            <a:r>
              <a:rPr lang="en-US" sz="2000" dirty="0">
                <a:latin typeface="Aptos" panose="020B0004020202020204" pitchFamily="34" charset="0"/>
              </a:rPr>
              <a:t>: 100 m</a:t>
            </a: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01444BC2-E7EF-3EC6-EDB2-3ADA8BFF1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E4ADBCD4-0E8C-9052-2B9A-1B1A3DCF1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23928D60-D078-1109-741A-35F0139E5E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B9F5A7B6-8740-8950-6F2C-C217C49E99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35395287-FB89-4ACB-5EE7-DBA14F21D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e 10" descr="Et bilde som inneholder kart, skjermbilde&#10;&#10;Automatisk generert beskrivelse">
            <a:extLst>
              <a:ext uri="{FF2B5EF4-FFF2-40B4-BE49-F238E27FC236}">
                <a16:creationId xmlns:a16="http://schemas.microsoft.com/office/drawing/2014/main" id="{2234C95F-D490-98C9-C3BE-6A5127C050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3" t="14823" r="30357" b="16908"/>
          <a:stretch/>
        </p:blipFill>
        <p:spPr>
          <a:xfrm>
            <a:off x="4977849" y="1487706"/>
            <a:ext cx="6904079" cy="387254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EAA7B273-1A17-BCAA-B355-518D4321587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6679" t="47438" r="18712" b="31905"/>
          <a:stretch/>
        </p:blipFill>
        <p:spPr>
          <a:xfrm>
            <a:off x="2065526" y="5501638"/>
            <a:ext cx="7193676" cy="129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A31177-519A-74BF-9AE4-A1BEB91E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9A2C95-BD88-F015-09DA-7B6363E5D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0" y="2213860"/>
            <a:ext cx="5355468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latin typeface="Aptos" panose="020B0004020202020204" pitchFamily="34" charset="0"/>
              </a:rPr>
              <a:t>3,3 km </a:t>
            </a:r>
            <a:r>
              <a:rPr lang="nb-NO" sz="3600" b="1" dirty="0">
                <a:latin typeface="Aptos" panose="020B0004020202020204" pitchFamily="34" charset="0"/>
              </a:rPr>
              <a:t>(</a:t>
            </a:r>
            <a:r>
              <a:rPr lang="nb-NO" sz="3600" b="1" i="1" dirty="0">
                <a:latin typeface="Aptos" panose="020B0004020202020204" pitchFamily="34" charset="0"/>
              </a:rPr>
              <a:t>alternativ</a:t>
            </a:r>
            <a:r>
              <a:rPr lang="nb-NO" sz="3600" b="1" dirty="0">
                <a:latin typeface="Aptos" panose="020B0004020202020204" pitchFamily="34" charset="0"/>
              </a:rPr>
              <a:t>)</a:t>
            </a:r>
            <a:endParaRPr lang="nb-NO" sz="4800" b="1" dirty="0">
              <a:latin typeface="Aptos" panose="020B0004020202020204" pitchFamily="34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9DE0F19-0BC6-60A6-4C42-6DE7CFC2D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80" y="3386113"/>
            <a:ext cx="7516442" cy="1572714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en-US" sz="2600" b="1" dirty="0" err="1">
                <a:latin typeface="Aptos" panose="020B0004020202020204" pitchFamily="34" charset="0"/>
              </a:rPr>
              <a:t>Lengde</a:t>
            </a:r>
            <a:r>
              <a:rPr lang="en-US" sz="2600" b="1" dirty="0">
                <a:latin typeface="Aptos" panose="020B0004020202020204" pitchFamily="34" charset="0"/>
              </a:rPr>
              <a:t>: 3302 m</a:t>
            </a:r>
          </a:p>
          <a:p>
            <a:pPr rtl="0"/>
            <a:endParaRPr lang="en-US" sz="2000" b="1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Høydeforskjell</a:t>
            </a:r>
            <a:r>
              <a:rPr lang="en-US" sz="2000" dirty="0">
                <a:latin typeface="Aptos" panose="020B0004020202020204" pitchFamily="34" charset="0"/>
              </a:rPr>
              <a:t>: 30 m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Maksimal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</a:rPr>
              <a:t>stigning</a:t>
            </a:r>
            <a:r>
              <a:rPr lang="en-US" sz="2000" dirty="0">
                <a:latin typeface="Aptos" panose="020B0004020202020204" pitchFamily="34" charset="0"/>
              </a:rPr>
              <a:t>: 18 m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>
                <a:latin typeface="Aptos" panose="020B0004020202020204" pitchFamily="34" charset="0"/>
              </a:rPr>
              <a:t>Total </a:t>
            </a:r>
            <a:r>
              <a:rPr lang="en-US" sz="2000" dirty="0" err="1">
                <a:latin typeface="Aptos" panose="020B0004020202020204" pitchFamily="34" charset="0"/>
              </a:rPr>
              <a:t>stigning</a:t>
            </a:r>
            <a:r>
              <a:rPr lang="en-US" sz="2000" dirty="0">
                <a:latin typeface="Aptos" panose="020B0004020202020204" pitchFamily="34" charset="0"/>
              </a:rPr>
              <a:t>: 100 m</a:t>
            </a: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9E80CDD8-BCB2-DC8C-3D56-B65D0B665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33AEA15-8A05-A221-DB00-D8878F75B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C217AF9F-572E-3E62-42FD-D893C101CF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2E9310A6-01F3-3976-9334-D98BBA489B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5F149AD1-E307-99D3-93E2-46C1DDA6B8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e 10" descr="Et bilde som inneholder kart, skjermbilde&#10;&#10;Automatisk generert beskrivelse">
            <a:extLst>
              <a:ext uri="{FF2B5EF4-FFF2-40B4-BE49-F238E27FC236}">
                <a16:creationId xmlns:a16="http://schemas.microsoft.com/office/drawing/2014/main" id="{7BF2AC44-F12E-F80A-5554-385E40E521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3" t="14823" r="30357" b="16908"/>
          <a:stretch/>
        </p:blipFill>
        <p:spPr>
          <a:xfrm>
            <a:off x="4977849" y="1487706"/>
            <a:ext cx="6904079" cy="387254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CE0C9BB6-FC51-B6F2-F561-2C92D98E3B6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6679" t="47438" r="18712" b="31905"/>
          <a:stretch/>
        </p:blipFill>
        <p:spPr>
          <a:xfrm>
            <a:off x="2065526" y="5501638"/>
            <a:ext cx="7193676" cy="1293766"/>
          </a:xfrm>
          <a:prstGeom prst="rect">
            <a:avLst/>
          </a:prstGeom>
        </p:spPr>
      </p:pic>
      <p:sp>
        <p:nvSpPr>
          <p:cNvPr id="4" name="Pil: ned 3">
            <a:extLst>
              <a:ext uri="{FF2B5EF4-FFF2-40B4-BE49-F238E27FC236}">
                <a16:creationId xmlns:a16="http://schemas.microsoft.com/office/drawing/2014/main" id="{227EAD44-A507-F9CD-9319-20726C9FD203}"/>
              </a:ext>
            </a:extLst>
          </p:cNvPr>
          <p:cNvSpPr/>
          <p:nvPr/>
        </p:nvSpPr>
        <p:spPr>
          <a:xfrm rot="3293485">
            <a:off x="9367392" y="2922981"/>
            <a:ext cx="216024" cy="72008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dirty="0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90E22BD-9EF6-4D31-8F20-7CAC398EB1E1}"/>
              </a:ext>
            </a:extLst>
          </p:cNvPr>
          <p:cNvSpPr txBox="1"/>
          <p:nvPr/>
        </p:nvSpPr>
        <p:spPr>
          <a:xfrm>
            <a:off x="9832061" y="2578517"/>
            <a:ext cx="1590943" cy="523220"/>
          </a:xfrm>
          <a:prstGeom prst="rect">
            <a:avLst/>
          </a:prstGeom>
          <a:solidFill>
            <a:srgbClr val="00B0F0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Teknikksone</a:t>
            </a:r>
          </a:p>
          <a:p>
            <a:r>
              <a:rPr lang="nb-NO" sz="1000" dirty="0">
                <a:solidFill>
                  <a:schemeClr val="bg1"/>
                </a:solidFill>
              </a:rPr>
              <a:t>Søndag - Begge </a:t>
            </a:r>
            <a:r>
              <a:rPr lang="nb-NO" sz="1000" dirty="0" err="1">
                <a:solidFill>
                  <a:schemeClr val="bg1"/>
                </a:solidFill>
              </a:rPr>
              <a:t>trasér</a:t>
            </a:r>
            <a:endParaRPr lang="nb-N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9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99860C-1FE8-ACA2-C330-AC8809066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1F874F-3476-B6DB-C0E8-C50B8B2AC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80" y="2206851"/>
            <a:ext cx="5355468" cy="785045"/>
          </a:xfrm>
        </p:spPr>
        <p:txBody>
          <a:bodyPr rtlCol="0"/>
          <a:lstStyle/>
          <a:p>
            <a:pPr rtl="0"/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br>
              <a:rPr lang="nb-NO" sz="4800" dirty="0">
                <a:latin typeface="Bahnschrift" panose="020B0502040204020203" pitchFamily="34" charset="0"/>
              </a:rPr>
            </a:br>
            <a:r>
              <a:rPr lang="nb-NO" sz="4800" b="1" dirty="0">
                <a:latin typeface="Aptos" panose="020B0004020202020204" pitchFamily="34" charset="0"/>
              </a:rPr>
              <a:t>Sprint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117A167-15E9-01C1-4A1C-66CF77888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80" y="3384902"/>
            <a:ext cx="7516442" cy="1572714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en-US" sz="2600" b="1" dirty="0" err="1">
                <a:latin typeface="Aptos" panose="020B0004020202020204" pitchFamily="34" charset="0"/>
              </a:rPr>
              <a:t>Lengde</a:t>
            </a:r>
            <a:r>
              <a:rPr lang="en-US" sz="2600" b="1" dirty="0">
                <a:latin typeface="Aptos" panose="020B0004020202020204" pitchFamily="34" charset="0"/>
              </a:rPr>
              <a:t>: 1299 m</a:t>
            </a:r>
          </a:p>
          <a:p>
            <a:pPr rtl="0"/>
            <a:endParaRPr lang="en-US" sz="2000" b="1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Høydeforskjell</a:t>
            </a:r>
            <a:r>
              <a:rPr lang="en-US" sz="2000" dirty="0">
                <a:latin typeface="Aptos" panose="020B0004020202020204" pitchFamily="34" charset="0"/>
              </a:rPr>
              <a:t>: 30 m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 err="1">
                <a:latin typeface="Aptos" panose="020B0004020202020204" pitchFamily="34" charset="0"/>
              </a:rPr>
              <a:t>Maksimal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</a:rPr>
              <a:t>stigning</a:t>
            </a:r>
            <a:r>
              <a:rPr lang="en-US" sz="2000" dirty="0">
                <a:latin typeface="Aptos" panose="020B0004020202020204" pitchFamily="34" charset="0"/>
              </a:rPr>
              <a:t>: 18 m</a:t>
            </a:r>
            <a:br>
              <a:rPr lang="en-US" sz="2000" dirty="0">
                <a:latin typeface="Aptos" panose="020B0004020202020204" pitchFamily="34" charset="0"/>
              </a:rPr>
            </a:br>
            <a:endParaRPr lang="en-US" sz="2000" dirty="0">
              <a:latin typeface="Aptos" panose="020B0004020202020204" pitchFamily="34" charset="0"/>
            </a:endParaRPr>
          </a:p>
          <a:p>
            <a:pPr rtl="0"/>
            <a:r>
              <a:rPr lang="en-US" sz="2000" dirty="0">
                <a:latin typeface="Aptos" panose="020B0004020202020204" pitchFamily="34" charset="0"/>
              </a:rPr>
              <a:t>Total </a:t>
            </a:r>
            <a:r>
              <a:rPr lang="en-US" sz="2000" dirty="0" err="1">
                <a:latin typeface="Aptos" panose="020B0004020202020204" pitchFamily="34" charset="0"/>
              </a:rPr>
              <a:t>stigning</a:t>
            </a:r>
            <a:r>
              <a:rPr lang="en-US" sz="2000" dirty="0">
                <a:latin typeface="Aptos" panose="020B0004020202020204" pitchFamily="34" charset="0"/>
              </a:rPr>
              <a:t>: 45 m</a:t>
            </a:r>
          </a:p>
        </p:txBody>
      </p:sp>
      <p:pic>
        <p:nvPicPr>
          <p:cNvPr id="7" name="Picture 4" descr="Bilderesultat for norges skiforbund logo">
            <a:extLst>
              <a:ext uri="{FF2B5EF4-FFF2-40B4-BE49-F238E27FC236}">
                <a16:creationId xmlns:a16="http://schemas.microsoft.com/office/drawing/2014/main" id="{76E7C36E-CB57-05F0-D751-F1070965D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97" b="81867" l="25659" r="71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489" r="23126" b="10424"/>
          <a:stretch/>
        </p:blipFill>
        <p:spPr bwMode="auto">
          <a:xfrm>
            <a:off x="9982897" y="5515405"/>
            <a:ext cx="1549605" cy="10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346AB6D-AB79-CDCE-68C1-A2E807FA8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56792"/>
            <a:ext cx="12188825" cy="1213718"/>
          </a:xfrm>
          <a:prstGeom prst="rect">
            <a:avLst/>
          </a:prstGeom>
        </p:spPr>
      </p:pic>
      <p:pic>
        <p:nvPicPr>
          <p:cNvPr id="6" name="Bilde 5" descr="Forhåndsvisning av bilde">
            <a:extLst>
              <a:ext uri="{FF2B5EF4-FFF2-40B4-BE49-F238E27FC236}">
                <a16:creationId xmlns:a16="http://schemas.microsoft.com/office/drawing/2014/main" id="{DB7DE9A5-2C4F-C9F6-4DE7-EB9DB03475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" y="257533"/>
            <a:ext cx="7527152" cy="9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2729BF04-A811-672E-7783-081E765900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13" y="276567"/>
            <a:ext cx="1359715" cy="9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Forhåndsvisning av bilde">
            <a:extLst>
              <a:ext uri="{FF2B5EF4-FFF2-40B4-BE49-F238E27FC236}">
                <a16:creationId xmlns:a16="http://schemas.microsoft.com/office/drawing/2014/main" id="{59A79DE0-4E66-7E62-D746-DBC1DA1BA3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67" y="78772"/>
            <a:ext cx="2952328" cy="132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ED2ABB8C-8858-97A9-9572-A80FBCD626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755" y="5013176"/>
            <a:ext cx="4680521" cy="1679646"/>
          </a:xfrm>
          <a:prstGeom prst="rect">
            <a:avLst/>
          </a:prstGeom>
        </p:spPr>
      </p:pic>
      <p:pic>
        <p:nvPicPr>
          <p:cNvPr id="20" name="Bilde 19" descr="Et bilde som inneholder kart, Flyfoto, i luften&#10;&#10;Automatisk generert beskrivelse">
            <a:extLst>
              <a:ext uri="{FF2B5EF4-FFF2-40B4-BE49-F238E27FC236}">
                <a16:creationId xmlns:a16="http://schemas.microsoft.com/office/drawing/2014/main" id="{8DDE3132-9991-309B-EF25-0C7624ABC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2" t="-1033" r="29323"/>
          <a:stretch/>
        </p:blipFill>
        <p:spPr>
          <a:xfrm>
            <a:off x="5158309" y="1431130"/>
            <a:ext cx="6723620" cy="42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Snøfnugg-utformingsmal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565587_TF03460579" id="{A266955E-7B89-4A65-9A90-E8C55C81D422}" vid="{26B08877-F8CB-4E0A-8449-B5DF93A430F8}"/>
    </a:ext>
  </a:extLst>
</a:theme>
</file>

<file path=ppt/theme/theme2.xml><?xml version="1.0" encoding="utf-8"?>
<a:theme xmlns:a="http://schemas.openxmlformats.org/drawingml/2006/main" name="Office-tema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15ED37-D514-41C3-9B3C-B262145D17B7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a4f35948-e619-41b3-aa29-22878b09cfd2"/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  <ds:schemaRef ds:uri="40262f94-9f35-4ac3-9a90-690165a166b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2849</TotalTime>
  <Words>943</Words>
  <Application>Microsoft Office PowerPoint</Application>
  <PresentationFormat>Egendefinert</PresentationFormat>
  <Paragraphs>250</Paragraphs>
  <Slides>20</Slides>
  <Notes>20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7" baseType="lpstr">
      <vt:lpstr>Aptos</vt:lpstr>
      <vt:lpstr>Arial</vt:lpstr>
      <vt:lpstr>Bahnschrift</vt:lpstr>
      <vt:lpstr>Century Gothic</vt:lpstr>
      <vt:lpstr>Euphemia</vt:lpstr>
      <vt:lpstr>Trade Gothic Next</vt:lpstr>
      <vt:lpstr>Snøfnugg-utformingsmal</vt:lpstr>
      <vt:lpstr>Lagledermøte</vt:lpstr>
      <vt:lpstr>PowerPoint-presentasjon</vt:lpstr>
      <vt:lpstr>   ORGANISASJONSKOMITÈ</vt:lpstr>
      <vt:lpstr>   JURY</vt:lpstr>
      <vt:lpstr>   PROGRAM</vt:lpstr>
      <vt:lpstr> (       </vt:lpstr>
      <vt:lpstr>   3,3 km (alternativ)</vt:lpstr>
      <vt:lpstr>   3,3 km (alternativ)</vt:lpstr>
      <vt:lpstr>   Sprint</vt:lpstr>
      <vt:lpstr>   Sprint</vt:lpstr>
      <vt:lpstr> Para (alternativ) Sittende</vt:lpstr>
      <vt:lpstr>   INFORMASJON</vt:lpstr>
      <vt:lpstr>   GLIDTESTOMRÅDET</vt:lpstr>
      <vt:lpstr>   NO COACHING</vt:lpstr>
      <vt:lpstr>   INFORMASJON</vt:lpstr>
      <vt:lpstr>   INFORMASJON SPRINT</vt:lpstr>
      <vt:lpstr>   INFORMASJON JAKTSTART*</vt:lpstr>
      <vt:lpstr>   INFORMASJON - TD</vt:lpstr>
      <vt:lpstr>   INFORMASJON - NSF</vt:lpstr>
      <vt:lpstr>SPØRSMÅL?  LYKKE TIL!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Titteloppsett</dc:title>
  <dc:creator>Morten Vannebo</dc:creator>
  <cp:lastModifiedBy>Morten Vannebo</cp:lastModifiedBy>
  <cp:revision>82</cp:revision>
  <dcterms:created xsi:type="dcterms:W3CDTF">2018-01-22T12:50:30Z</dcterms:created>
  <dcterms:modified xsi:type="dcterms:W3CDTF">2025-02-06T17:34:12Z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